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1"/>
  </p:notesMasterIdLst>
  <p:sldIdLst>
    <p:sldId id="277" r:id="rId2"/>
    <p:sldId id="318" r:id="rId3"/>
    <p:sldId id="319" r:id="rId4"/>
    <p:sldId id="300" r:id="rId5"/>
    <p:sldId id="314" r:id="rId6"/>
    <p:sldId id="315" r:id="rId7"/>
    <p:sldId id="316" r:id="rId8"/>
    <p:sldId id="317" r:id="rId9"/>
    <p:sldId id="313" r:id="rId1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0" d="100"/>
          <a:sy n="50" d="100"/>
        </p:scale>
        <p:origin x="730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9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8E017F-1126-4042-BE4B-6CB755243DCA}" type="datetimeFigureOut">
              <a:rPr lang="nl-NL" smtClean="0"/>
              <a:t>6-6-2017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C0CB4A-E8D7-471C-94BD-EE7B1A00EF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0545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A5230A-C2AC-4E51-8F75-589F20735F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75E44C5-2133-4635-BCE1-002ABE6E88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35FA774-D16D-4DB5-95F1-B421CCC0D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2CEC-E835-480F-B61F-93DD93F42B59}" type="datetimeFigureOut">
              <a:rPr lang="nl-NL" smtClean="0"/>
              <a:t>6-6-2017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097B4F1-8B8F-4696-9D91-766343CD4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9732AD3-254C-4B45-A9E6-2D148C191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BBE99-9CAA-4EA0-9F64-1D08CE5C94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1840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329866-9736-4F08-9D09-058C13854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5B99D4F-C6FC-41FF-90D7-04B146A3E4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D9392A1-1C97-4B5F-BB38-E46A70B49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2CEC-E835-480F-B61F-93DD93F42B59}" type="datetimeFigureOut">
              <a:rPr lang="nl-NL" smtClean="0"/>
              <a:t>6-6-2017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BA8333C-A896-4677-947D-6B8095589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DC6C707-EE14-41DC-8579-E07E1F99C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BBE99-9CAA-4EA0-9F64-1D08CE5C94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8297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761E8B23-4DD5-451A-8819-C7F3EDA161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C486266-05BE-4B84-AC3E-F7E1A90BD9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AF69534-A058-40C6-8F4E-150F78D8D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2CEC-E835-480F-B61F-93DD93F42B59}" type="datetimeFigureOut">
              <a:rPr lang="nl-NL" smtClean="0"/>
              <a:t>6-6-2017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B2186A1-5595-4546-AF99-96B38E356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277647B-3E5A-498E-9271-75A1794DD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BBE99-9CAA-4EA0-9F64-1D08CE5C94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1203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2BF191-726C-4DC5-BD3C-119561933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17691FC-D553-44B1-981D-3974203579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9A2B613-9FB4-42ED-8C37-004EFFDD3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2CEC-E835-480F-B61F-93DD93F42B59}" type="datetimeFigureOut">
              <a:rPr lang="nl-NL" smtClean="0"/>
              <a:t>6-6-2017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01CBA85-C629-400F-B906-BD9AB8879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21B018B-B500-43B7-99B6-A4CE10938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BBE99-9CAA-4EA0-9F64-1D08CE5C94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0500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18BBE4-9D4C-492C-B022-C5D0E4B0B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B26E431-8BAB-4341-BACD-E120DD14B5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5E12A32-A789-4909-A2F9-25603090B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2CEC-E835-480F-B61F-93DD93F42B59}" type="datetimeFigureOut">
              <a:rPr lang="nl-NL" smtClean="0"/>
              <a:t>6-6-2017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25DD315-6620-4315-86CC-E7973874F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CE0C841-E301-42AA-A1E6-782AC6829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BBE99-9CAA-4EA0-9F64-1D08CE5C94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7331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EF4771-2BE5-462C-825C-F09A86A1A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F26C157-F7BE-4517-95E9-253D8AC7F2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AE0D68E-E340-479D-B8C3-BC478257F2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EF21CF4-8021-4375-A12F-D37831536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2CEC-E835-480F-B61F-93DD93F42B59}" type="datetimeFigureOut">
              <a:rPr lang="nl-NL" smtClean="0"/>
              <a:t>6-6-2017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DC35A24-66D0-4096-8F24-2B1197356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8EFB03A-CA44-4392-A7FC-69A1D8DD6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BBE99-9CAA-4EA0-9F64-1D08CE5C94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4319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7F12F3-3919-4A9D-BDCA-62BAB2848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C1CE657-CDC6-48B6-BD96-274AF75BA1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4065738-7540-4043-A056-B94B96F4AE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59D0ABE-F85A-4AF1-8AAD-A31E013A74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EBD0D27-DAF5-4AD6-A46C-6863E95A95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07221E29-9008-4DF3-8898-546EAC1A5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2CEC-E835-480F-B61F-93DD93F42B59}" type="datetimeFigureOut">
              <a:rPr lang="nl-NL" smtClean="0"/>
              <a:t>6-6-2017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20482F0-7E61-4B58-843C-8C82DA5D2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B1EDE9B-A1D8-4DA8-8804-55859C6FB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BBE99-9CAA-4EA0-9F64-1D08CE5C94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349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4FDD38-DCCC-48D2-A3CD-BB75322C0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3BBDFEB-8C25-457F-9141-934F97EAE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2CEC-E835-480F-B61F-93DD93F42B59}" type="datetimeFigureOut">
              <a:rPr lang="nl-NL" smtClean="0"/>
              <a:t>6-6-2017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27431F8-8CA3-4921-A5E6-1AAEA2FE4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FB23360-7D97-4904-BB43-EC6D322B1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BBE99-9CAA-4EA0-9F64-1D08CE5C94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5771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97C1ADE-53A2-417D-803F-0B1DACEB9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2CEC-E835-480F-B61F-93DD93F42B59}" type="datetimeFigureOut">
              <a:rPr lang="nl-NL" smtClean="0"/>
              <a:t>6-6-2017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CC280A85-7A48-4B5B-B5F7-F00B0739F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7B818D8-A05B-4200-A7D3-908C84DFF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BBE99-9CAA-4EA0-9F64-1D08CE5C94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0564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08FEA5-5D2B-449A-90DC-0D0BB75A6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1A2EDB3-24C1-4FE6-BD6E-8F05F9FD3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42A556A-8774-43CC-9C33-3ACE196DA9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7D5F53C-34C1-4507-9EB5-9398C52AA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2CEC-E835-480F-B61F-93DD93F42B59}" type="datetimeFigureOut">
              <a:rPr lang="nl-NL" smtClean="0"/>
              <a:t>6-6-2017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6D16DF4-B26C-4C04-A6BC-A55B0364F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C12113C-4027-4862-ADE4-72EFCAF8E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BBE99-9CAA-4EA0-9F64-1D08CE5C94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6669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656148-C7DA-4DE1-B6E4-F92C4D5F2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17D16B03-3048-46BE-B9B0-5EE05D961F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15F3DD9-1E6E-40B0-B7CC-E2ABD9485F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368370C-925A-426E-ACA4-81D125A25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2CEC-E835-480F-B61F-93DD93F42B59}" type="datetimeFigureOut">
              <a:rPr lang="nl-NL" smtClean="0"/>
              <a:t>6-6-2017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D2F9389-DCD6-4C76-8E25-8D4159E94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77847A9-4F13-487F-81C4-2E6067132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BBE99-9CAA-4EA0-9F64-1D08CE5C94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1061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4FFBA1F-B2E9-4804-A065-FFE75FDC9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59B9EBC-52E1-4D97-BA02-1FE3BF00CD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06F7388-2DAF-4107-82A1-01BD3A6DB3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52CEC-E835-480F-B61F-93DD93F42B59}" type="datetimeFigureOut">
              <a:rPr lang="nl-NL" smtClean="0"/>
              <a:t>6-6-2017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C04ACB7-DC20-43E3-BD1B-E32EC560E3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CD7ABA9-3198-447E-9C88-D00102212C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BBE99-9CAA-4EA0-9F64-1D08CE5C9467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ED69116-AFA3-4030-9D78-04D3FE76FC0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9631" y="5844539"/>
            <a:ext cx="527305" cy="80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548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134" y="827530"/>
            <a:ext cx="6886959" cy="450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831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ANd9GcQKyKz7A4N_ffvLvekSW_FLPjQafIDR40J9745fLzwFiXWbxwZH">
            <a:extLst>
              <a:ext uri="{FF2B5EF4-FFF2-40B4-BE49-F238E27FC236}">
                <a16:creationId xmlns:a16="http://schemas.microsoft.com/office/drawing/2014/main" id="{42BEACD4-EC6D-409E-AFED-B503608D0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1773238"/>
            <a:ext cx="249555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AZADORES_avionesdepapel_origami">
            <a:extLst>
              <a:ext uri="{FF2B5EF4-FFF2-40B4-BE49-F238E27FC236}">
                <a16:creationId xmlns:a16="http://schemas.microsoft.com/office/drawing/2014/main" id="{79253379-7B46-47CC-90F5-EAD55EFF3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4" y="2349501"/>
            <a:ext cx="1728787" cy="127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>
            <a:extLst>
              <a:ext uri="{FF2B5EF4-FFF2-40B4-BE49-F238E27FC236}">
                <a16:creationId xmlns:a16="http://schemas.microsoft.com/office/drawing/2014/main" id="{2DCBE73A-8BD0-4D32-A2E8-CC7EF4680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4" y="2522538"/>
            <a:ext cx="7439025" cy="306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2" name="Rectangle 6">
            <a:extLst>
              <a:ext uri="{FF2B5EF4-FFF2-40B4-BE49-F238E27FC236}">
                <a16:creationId xmlns:a16="http://schemas.microsoft.com/office/drawing/2014/main" id="{19651EC9-C6DE-4374-9644-426AB21A95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3313" y="188913"/>
            <a:ext cx="74041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br>
              <a:rPr lang="nl-NL" altLang="nl-NL" sz="2600"/>
            </a:br>
            <a:r>
              <a:rPr lang="nl-NL" altLang="nl-NL" sz="2600"/>
              <a:t>Voorbeeld SIPOC </a:t>
            </a:r>
            <a:br>
              <a:rPr lang="nl-NL" altLang="nl-NL" sz="2600"/>
            </a:br>
            <a:r>
              <a:rPr lang="nl-NL" altLang="nl-NL" sz="2600"/>
              <a:t>Papieren vliegtuig vouwen</a:t>
            </a:r>
          </a:p>
        </p:txBody>
      </p:sp>
    </p:spTree>
    <p:extLst>
      <p:ext uri="{BB962C8B-B14F-4D97-AF65-F5344CB8AC3E}">
        <p14:creationId xmlns:p14="http://schemas.microsoft.com/office/powerpoint/2010/main" val="3239419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ANd9GcRxU8cjY80xWEu7C7DGH9QvZfNuKWdkNVI3uBY_wby-7o8UsFV-6w">
            <a:extLst>
              <a:ext uri="{FF2B5EF4-FFF2-40B4-BE49-F238E27FC236}">
                <a16:creationId xmlns:a16="http://schemas.microsoft.com/office/drawing/2014/main" id="{7C408FDD-A688-4025-BFBA-5065446B6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963" y="3284539"/>
            <a:ext cx="1231900" cy="1366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Mirage">
            <a:extLst>
              <a:ext uri="{FF2B5EF4-FFF2-40B4-BE49-F238E27FC236}">
                <a16:creationId xmlns:a16="http://schemas.microsoft.com/office/drawing/2014/main" id="{1753AAA1-F598-40C8-BE32-0EFB802E1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513" y="1412876"/>
            <a:ext cx="1871662" cy="187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Extreem Jager">
            <a:extLst>
              <a:ext uri="{FF2B5EF4-FFF2-40B4-BE49-F238E27FC236}">
                <a16:creationId xmlns:a16="http://schemas.microsoft.com/office/drawing/2014/main" id="{20ACB5BC-5A5E-43A9-9238-B2F06DEE3B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1412876"/>
            <a:ext cx="1873250" cy="187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De Klassieke Boot">
            <a:extLst>
              <a:ext uri="{FF2B5EF4-FFF2-40B4-BE49-F238E27FC236}">
                <a16:creationId xmlns:a16="http://schemas.microsoft.com/office/drawing/2014/main" id="{C3BDB705-A613-4779-808F-E29212420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1" y="4338638"/>
            <a:ext cx="1871663" cy="187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Dagger">
            <a:extLst>
              <a:ext uri="{FF2B5EF4-FFF2-40B4-BE49-F238E27FC236}">
                <a16:creationId xmlns:a16="http://schemas.microsoft.com/office/drawing/2014/main" id="{2EA2C2D0-E694-402E-A245-4F3DB814F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526" y="1557339"/>
            <a:ext cx="180022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7" descr="Het Vliegende Blad">
            <a:extLst>
              <a:ext uri="{FF2B5EF4-FFF2-40B4-BE49-F238E27FC236}">
                <a16:creationId xmlns:a16="http://schemas.microsoft.com/office/drawing/2014/main" id="{E59B61FC-ED77-4260-ACDF-5062E36680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201" y="4365626"/>
            <a:ext cx="180022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rood_kruisje">
            <a:extLst>
              <a:ext uri="{FF2B5EF4-FFF2-40B4-BE49-F238E27FC236}">
                <a16:creationId xmlns:a16="http://schemas.microsoft.com/office/drawing/2014/main" id="{30451DCA-3C05-4CA4-8B57-8C0474827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38" y="3357564"/>
            <a:ext cx="501650" cy="50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9" name="Picture 9" descr="rood_kruisje">
            <a:extLst>
              <a:ext uri="{FF2B5EF4-FFF2-40B4-BE49-F238E27FC236}">
                <a16:creationId xmlns:a16="http://schemas.microsoft.com/office/drawing/2014/main" id="{94B29F87-EAC5-41A0-AEA0-ADD94B0B5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826" y="3357564"/>
            <a:ext cx="504825" cy="50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0" descr="rood_kruisje">
            <a:extLst>
              <a:ext uri="{FF2B5EF4-FFF2-40B4-BE49-F238E27FC236}">
                <a16:creationId xmlns:a16="http://schemas.microsoft.com/office/drawing/2014/main" id="{E7187D9D-4CEB-4646-92CC-78D68AC83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283325"/>
            <a:ext cx="501650" cy="503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1" name="Picture 11" descr="rood_kruisje">
            <a:extLst>
              <a:ext uri="{FF2B5EF4-FFF2-40B4-BE49-F238E27FC236}">
                <a16:creationId xmlns:a16="http://schemas.microsoft.com/office/drawing/2014/main" id="{7337567C-C788-4891-9D26-2E5502EF5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150" y="6283325"/>
            <a:ext cx="503238" cy="503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73" name="Rectangle 13">
            <a:extLst>
              <a:ext uri="{FF2B5EF4-FFF2-40B4-BE49-F238E27FC236}">
                <a16:creationId xmlns:a16="http://schemas.microsoft.com/office/drawing/2014/main" id="{6F15D75A-4AB8-4E2A-921F-96579A894A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3313" y="188913"/>
            <a:ext cx="74041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br>
              <a:rPr lang="nl-NL" altLang="nl-NL" sz="2600"/>
            </a:br>
            <a:r>
              <a:rPr lang="nl-NL" altLang="nl-NL" sz="2600"/>
              <a:t>Voorbeeld SIPOC </a:t>
            </a:r>
            <a:br>
              <a:rPr lang="nl-NL" altLang="nl-NL" sz="2600"/>
            </a:br>
            <a:r>
              <a:rPr lang="nl-NL" altLang="nl-NL" sz="2600"/>
              <a:t>Papieren vliegtuig vouwen</a:t>
            </a:r>
          </a:p>
        </p:txBody>
      </p:sp>
    </p:spTree>
    <p:extLst>
      <p:ext uri="{BB962C8B-B14F-4D97-AF65-F5344CB8AC3E}">
        <p14:creationId xmlns:p14="http://schemas.microsoft.com/office/powerpoint/2010/main" val="3687741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">
            <a:extLst>
              <a:ext uri="{FF2B5EF4-FFF2-40B4-BE49-F238E27FC236}">
                <a16:creationId xmlns:a16="http://schemas.microsoft.com/office/drawing/2014/main" id="{C554F9E3-9324-4C3C-BD48-47D60CF7A2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2188" y="2179320"/>
            <a:ext cx="73914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br>
              <a:rPr lang="nl-NL" altLang="nl-NL" sz="3200"/>
            </a:br>
            <a:endParaRPr lang="nl-NL" altLang="nl-NL"/>
          </a:p>
        </p:txBody>
      </p:sp>
      <p:sp>
        <p:nvSpPr>
          <p:cNvPr id="30" name="Rectangle 3">
            <a:extLst>
              <a:ext uri="{FF2B5EF4-FFF2-40B4-BE49-F238E27FC236}">
                <a16:creationId xmlns:a16="http://schemas.microsoft.com/office/drawing/2014/main" id="{8258D533-F59C-48B7-9B7A-FDEDB714FB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398" y="2177733"/>
            <a:ext cx="1285559" cy="576262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sz="1400"/>
              <a:t>inkopen</a:t>
            </a:r>
          </a:p>
        </p:txBody>
      </p:sp>
      <p:sp>
        <p:nvSpPr>
          <p:cNvPr id="31" name="Rectangle 4">
            <a:extLst>
              <a:ext uri="{FF2B5EF4-FFF2-40B4-BE49-F238E27FC236}">
                <a16:creationId xmlns:a16="http://schemas.microsoft.com/office/drawing/2014/main" id="{A76ECF89-D73B-4DDB-8125-75B59EDC1D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0988" y="2898458"/>
            <a:ext cx="1285559" cy="576262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sz="1400"/>
              <a:t>nummeren</a:t>
            </a:r>
          </a:p>
        </p:txBody>
      </p:sp>
      <p:sp>
        <p:nvSpPr>
          <p:cNvPr id="32" name="Rectangle 5">
            <a:extLst>
              <a:ext uri="{FF2B5EF4-FFF2-40B4-BE49-F238E27FC236}">
                <a16:creationId xmlns:a16="http://schemas.microsoft.com/office/drawing/2014/main" id="{28C20FB9-AE8D-48CD-83CF-D9299B43E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6065" y="3672020"/>
            <a:ext cx="1285559" cy="576262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sz="1400" dirty="0"/>
              <a:t>Romp</a:t>
            </a:r>
          </a:p>
          <a:p>
            <a:pPr algn="ctr" eaLnBrk="0" hangingPunct="0">
              <a:spcBef>
                <a:spcPct val="20000"/>
              </a:spcBef>
            </a:pPr>
            <a:r>
              <a:rPr lang="nl-NL" altLang="nl-NL" sz="1400" dirty="0"/>
              <a:t>vouwen</a:t>
            </a:r>
          </a:p>
        </p:txBody>
      </p:sp>
      <p:sp>
        <p:nvSpPr>
          <p:cNvPr id="33" name="Rectangle 6">
            <a:extLst>
              <a:ext uri="{FF2B5EF4-FFF2-40B4-BE49-F238E27FC236}">
                <a16:creationId xmlns:a16="http://schemas.microsoft.com/office/drawing/2014/main" id="{3B3D8AA2-7091-4D04-BF9D-FC3B9B1CE1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397" y="4422458"/>
            <a:ext cx="1285559" cy="576262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sz="1400" dirty="0"/>
              <a:t>Neus</a:t>
            </a:r>
          </a:p>
          <a:p>
            <a:pPr algn="ctr" eaLnBrk="0" hangingPunct="0">
              <a:spcBef>
                <a:spcPct val="20000"/>
              </a:spcBef>
            </a:pPr>
            <a:r>
              <a:rPr lang="nl-NL" altLang="nl-NL" sz="1400" dirty="0"/>
              <a:t>vouwen</a:t>
            </a:r>
          </a:p>
        </p:txBody>
      </p:sp>
      <p:sp>
        <p:nvSpPr>
          <p:cNvPr id="34" name="Rectangle 7">
            <a:extLst>
              <a:ext uri="{FF2B5EF4-FFF2-40B4-BE49-F238E27FC236}">
                <a16:creationId xmlns:a16="http://schemas.microsoft.com/office/drawing/2014/main" id="{41DF6BFD-C6E5-4360-B010-D2AE3BF623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397" y="5166307"/>
            <a:ext cx="1285559" cy="630687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sz="1400" dirty="0"/>
              <a:t>Vleugel</a:t>
            </a:r>
          </a:p>
          <a:p>
            <a:pPr algn="ctr" eaLnBrk="0" hangingPunct="0">
              <a:spcBef>
                <a:spcPct val="20000"/>
              </a:spcBef>
            </a:pPr>
            <a:r>
              <a:rPr lang="nl-NL" altLang="nl-NL" sz="1400" dirty="0"/>
              <a:t>vouwen</a:t>
            </a:r>
          </a:p>
        </p:txBody>
      </p:sp>
      <p:sp>
        <p:nvSpPr>
          <p:cNvPr id="35" name="Rectangle 8">
            <a:extLst>
              <a:ext uri="{FF2B5EF4-FFF2-40B4-BE49-F238E27FC236}">
                <a16:creationId xmlns:a16="http://schemas.microsoft.com/office/drawing/2014/main" id="{B5C8A6C4-4D4D-487D-860F-41E853C982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1101" y="5964581"/>
            <a:ext cx="1285559" cy="576263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sz="1400" dirty="0"/>
              <a:t>  Inspecteren </a:t>
            </a:r>
          </a:p>
          <a:p>
            <a:pPr algn="ctr" eaLnBrk="0" hangingPunct="0">
              <a:spcBef>
                <a:spcPct val="20000"/>
              </a:spcBef>
            </a:pPr>
            <a:r>
              <a:rPr lang="nl-NL" altLang="nl-NL" sz="1400" dirty="0"/>
              <a:t>&amp; leveren</a:t>
            </a:r>
          </a:p>
        </p:txBody>
      </p:sp>
      <p:sp>
        <p:nvSpPr>
          <p:cNvPr id="41" name="Rectangle 15">
            <a:extLst>
              <a:ext uri="{FF2B5EF4-FFF2-40B4-BE49-F238E27FC236}">
                <a16:creationId xmlns:a16="http://schemas.microsoft.com/office/drawing/2014/main" id="{243AD562-C59D-4F41-AC4F-A1F172DB7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2364" y="2611120"/>
            <a:ext cx="1390649" cy="576263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sz="1400" dirty="0">
                <a:solidFill>
                  <a:schemeClr val="bg1"/>
                </a:solidFill>
                <a:latin typeface="Arial" charset="0"/>
              </a:rPr>
              <a:t>Kantoorartikelen</a:t>
            </a:r>
          </a:p>
          <a:p>
            <a:pPr algn="ctr" eaLnBrk="0" hangingPunct="0">
              <a:spcBef>
                <a:spcPct val="20000"/>
              </a:spcBef>
            </a:pPr>
            <a:r>
              <a:rPr lang="nl-NL" altLang="nl-NL" dirty="0">
                <a:solidFill>
                  <a:schemeClr val="bg1"/>
                </a:solidFill>
                <a:latin typeface="Arial" charset="0"/>
              </a:rPr>
              <a:t>handelaar</a:t>
            </a:r>
          </a:p>
        </p:txBody>
      </p:sp>
      <p:sp>
        <p:nvSpPr>
          <p:cNvPr id="42" name="Rectangle 16">
            <a:extLst>
              <a:ext uri="{FF2B5EF4-FFF2-40B4-BE49-F238E27FC236}">
                <a16:creationId xmlns:a16="http://schemas.microsoft.com/office/drawing/2014/main" id="{AE2F7EF8-0FA9-4662-B3B6-3A0EFAB6C6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1613" y="1458595"/>
            <a:ext cx="935037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b="1"/>
              <a:t>Supplier</a:t>
            </a:r>
          </a:p>
        </p:txBody>
      </p:sp>
      <p:sp>
        <p:nvSpPr>
          <p:cNvPr id="43" name="Rectangle 17">
            <a:extLst>
              <a:ext uri="{FF2B5EF4-FFF2-40B4-BE49-F238E27FC236}">
                <a16:creationId xmlns:a16="http://schemas.microsoft.com/office/drawing/2014/main" id="{B33D34D9-DABB-43A9-A285-03AFC0428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5613" y="1458595"/>
            <a:ext cx="935037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b="1"/>
              <a:t>Input</a:t>
            </a:r>
          </a:p>
        </p:txBody>
      </p:sp>
      <p:sp>
        <p:nvSpPr>
          <p:cNvPr id="44" name="Rectangle 18">
            <a:extLst>
              <a:ext uri="{FF2B5EF4-FFF2-40B4-BE49-F238E27FC236}">
                <a16:creationId xmlns:a16="http://schemas.microsoft.com/office/drawing/2014/main" id="{2358949C-0028-4B54-9E08-DD9A9DA5DA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625" y="1458595"/>
            <a:ext cx="935038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b="1"/>
              <a:t>Process</a:t>
            </a:r>
          </a:p>
        </p:txBody>
      </p:sp>
      <p:sp>
        <p:nvSpPr>
          <p:cNvPr id="45" name="Rectangle 19">
            <a:extLst>
              <a:ext uri="{FF2B5EF4-FFF2-40B4-BE49-F238E27FC236}">
                <a16:creationId xmlns:a16="http://schemas.microsoft.com/office/drawing/2014/main" id="{81632B98-4143-4F04-8A4F-4FD8191578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3438" y="1458595"/>
            <a:ext cx="935037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b="1"/>
              <a:t>Output</a:t>
            </a:r>
          </a:p>
        </p:txBody>
      </p:sp>
      <p:sp>
        <p:nvSpPr>
          <p:cNvPr id="46" name="Rectangle 20">
            <a:extLst>
              <a:ext uri="{FF2B5EF4-FFF2-40B4-BE49-F238E27FC236}">
                <a16:creationId xmlns:a16="http://schemas.microsoft.com/office/drawing/2014/main" id="{6ACC2576-3664-45F8-996B-B2DA39C3C2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44013" y="1458595"/>
            <a:ext cx="935037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b="1"/>
              <a:t>Customer</a:t>
            </a:r>
          </a:p>
        </p:txBody>
      </p:sp>
      <p:sp>
        <p:nvSpPr>
          <p:cNvPr id="47" name="Rectangle 21">
            <a:extLst>
              <a:ext uri="{FF2B5EF4-FFF2-40B4-BE49-F238E27FC236}">
                <a16:creationId xmlns:a16="http://schemas.microsoft.com/office/drawing/2014/main" id="{4734E97A-E52B-4054-BF0C-CA8C62FA04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2913" y="2466658"/>
            <a:ext cx="1584325" cy="64770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endParaRPr lang="nl-NL" altLang="nl-NL" dirty="0">
              <a:solidFill>
                <a:schemeClr val="bg1"/>
              </a:solidFill>
              <a:latin typeface="Arial" charset="0"/>
            </a:endParaRPr>
          </a:p>
          <a:p>
            <a:pPr algn="ctr" eaLnBrk="0" hangingPunct="0">
              <a:spcBef>
                <a:spcPct val="20000"/>
              </a:spcBef>
            </a:pPr>
            <a:r>
              <a:rPr lang="nl-NL" altLang="nl-NL" dirty="0">
                <a:solidFill>
                  <a:schemeClr val="bg1"/>
                </a:solidFill>
                <a:latin typeface="Arial" charset="0"/>
              </a:rPr>
              <a:t>Papier</a:t>
            </a:r>
          </a:p>
          <a:p>
            <a:pPr algn="ctr" eaLnBrk="0" hangingPunct="0">
              <a:spcBef>
                <a:spcPct val="20000"/>
              </a:spcBef>
            </a:pPr>
            <a:endParaRPr lang="nl-NL" altLang="nl-NL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8" name="Rectangle 22">
            <a:extLst>
              <a:ext uri="{FF2B5EF4-FFF2-40B4-BE49-F238E27FC236}">
                <a16:creationId xmlns:a16="http://schemas.microsoft.com/office/drawing/2014/main" id="{A97009AF-8560-4F3F-A096-704C4EDE56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3273" y="5642794"/>
            <a:ext cx="1439863" cy="792163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>
                <a:solidFill>
                  <a:schemeClr val="bg1"/>
                </a:solidFill>
                <a:latin typeface="Arial" charset="0"/>
              </a:rPr>
              <a:t>Vliegtuigen</a:t>
            </a:r>
          </a:p>
        </p:txBody>
      </p:sp>
      <p:sp>
        <p:nvSpPr>
          <p:cNvPr id="49" name="Rectangle 23">
            <a:extLst>
              <a:ext uri="{FF2B5EF4-FFF2-40B4-BE49-F238E27FC236}">
                <a16:creationId xmlns:a16="http://schemas.microsoft.com/office/drawing/2014/main" id="{72A03C9C-365F-4438-A204-91E20E1EA7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90990" y="5186680"/>
            <a:ext cx="1187450" cy="576263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dirty="0">
                <a:solidFill>
                  <a:schemeClr val="bg1"/>
                </a:solidFill>
                <a:latin typeface="Arial" charset="0"/>
              </a:rPr>
              <a:t>Eigen </a:t>
            </a:r>
            <a:r>
              <a:rPr lang="nl-NL" altLang="nl-NL" dirty="0" err="1">
                <a:solidFill>
                  <a:schemeClr val="bg1"/>
                </a:solidFill>
                <a:latin typeface="Arial" charset="0"/>
              </a:rPr>
              <a:t>kids</a:t>
            </a:r>
            <a:endParaRPr lang="nl-NL" altLang="nl-NL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0" name="Line 24">
            <a:extLst>
              <a:ext uri="{FF2B5EF4-FFF2-40B4-BE49-F238E27FC236}">
                <a16:creationId xmlns:a16="http://schemas.microsoft.com/office/drawing/2014/main" id="{438D6FFE-14DB-42B7-8F7F-D0F5058AC1A8}"/>
              </a:ext>
            </a:extLst>
          </p:cNvPr>
          <p:cNvSpPr>
            <a:spLocks noChangeShapeType="1"/>
          </p:cNvSpPr>
          <p:nvPr/>
        </p:nvSpPr>
        <p:spPr bwMode="auto">
          <a:xfrm>
            <a:off x="2733675" y="1387158"/>
            <a:ext cx="0" cy="4895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1" name="Line 25">
            <a:extLst>
              <a:ext uri="{FF2B5EF4-FFF2-40B4-BE49-F238E27FC236}">
                <a16:creationId xmlns:a16="http://schemas.microsoft.com/office/drawing/2014/main" id="{114D969D-60F9-4C6B-ADFA-F0407B222641}"/>
              </a:ext>
            </a:extLst>
          </p:cNvPr>
          <p:cNvSpPr>
            <a:spLocks noChangeShapeType="1"/>
          </p:cNvSpPr>
          <p:nvPr/>
        </p:nvSpPr>
        <p:spPr bwMode="auto">
          <a:xfrm>
            <a:off x="4994275" y="1458595"/>
            <a:ext cx="0" cy="4895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" name="Line 26">
            <a:extLst>
              <a:ext uri="{FF2B5EF4-FFF2-40B4-BE49-F238E27FC236}">
                <a16:creationId xmlns:a16="http://schemas.microsoft.com/office/drawing/2014/main" id="{5CCCB280-C592-4FBA-BD2C-581A3333BCE2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4825" y="1458595"/>
            <a:ext cx="0" cy="4895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3" name="Line 27">
            <a:extLst>
              <a:ext uri="{FF2B5EF4-FFF2-40B4-BE49-F238E27FC236}">
                <a16:creationId xmlns:a16="http://schemas.microsoft.com/office/drawing/2014/main" id="{18CCD607-BB67-40E0-B73B-244E81988BAE}"/>
              </a:ext>
            </a:extLst>
          </p:cNvPr>
          <p:cNvSpPr>
            <a:spLocks noChangeShapeType="1"/>
          </p:cNvSpPr>
          <p:nvPr/>
        </p:nvSpPr>
        <p:spPr bwMode="auto">
          <a:xfrm>
            <a:off x="8932545" y="1458595"/>
            <a:ext cx="0" cy="4895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" name="Rectangle 28">
            <a:extLst>
              <a:ext uri="{FF2B5EF4-FFF2-40B4-BE49-F238E27FC236}">
                <a16:creationId xmlns:a16="http://schemas.microsoft.com/office/drawing/2014/main" id="{D27B3B6C-EC01-4B93-8A37-85734B75AC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90990" y="5978843"/>
            <a:ext cx="1187450" cy="576262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dirty="0">
                <a:solidFill>
                  <a:schemeClr val="bg1"/>
                </a:solidFill>
                <a:latin typeface="Arial" charset="0"/>
              </a:rPr>
              <a:t>Buurt </a:t>
            </a:r>
            <a:r>
              <a:rPr lang="nl-NL" altLang="nl-NL" dirty="0" err="1">
                <a:solidFill>
                  <a:schemeClr val="bg1"/>
                </a:solidFill>
                <a:latin typeface="Arial" charset="0"/>
              </a:rPr>
              <a:t>kids</a:t>
            </a:r>
            <a:endParaRPr lang="nl-NL" altLang="nl-NL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5" name="Rectangle 29">
            <a:extLst>
              <a:ext uri="{FF2B5EF4-FFF2-40B4-BE49-F238E27FC236}">
                <a16:creationId xmlns:a16="http://schemas.microsoft.com/office/drawing/2014/main" id="{83673076-621E-4886-B103-23FCA359EC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2913" y="3258820"/>
            <a:ext cx="1584325" cy="64770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endParaRPr lang="nl-NL" altLang="nl-NL" dirty="0">
              <a:solidFill>
                <a:schemeClr val="bg1"/>
              </a:solidFill>
              <a:latin typeface="Arial" charset="0"/>
            </a:endParaRPr>
          </a:p>
          <a:p>
            <a:pPr algn="ctr" eaLnBrk="0" hangingPunct="0">
              <a:spcBef>
                <a:spcPct val="20000"/>
              </a:spcBef>
            </a:pPr>
            <a:r>
              <a:rPr lang="nl-NL" altLang="nl-NL" dirty="0">
                <a:solidFill>
                  <a:schemeClr val="bg1"/>
                </a:solidFill>
                <a:latin typeface="Arial" charset="0"/>
              </a:rPr>
              <a:t>Pennen</a:t>
            </a:r>
          </a:p>
          <a:p>
            <a:pPr algn="ctr" eaLnBrk="0" hangingPunct="0">
              <a:spcBef>
                <a:spcPct val="20000"/>
              </a:spcBef>
            </a:pPr>
            <a:endParaRPr lang="nl-NL" altLang="nl-NL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6" name="Rectangle 30">
            <a:extLst>
              <a:ext uri="{FF2B5EF4-FFF2-40B4-BE49-F238E27FC236}">
                <a16:creationId xmlns:a16="http://schemas.microsoft.com/office/drawing/2014/main" id="{040302C6-AB6D-4483-A653-75EDF2C473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8513" y="234633"/>
            <a:ext cx="74041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br>
              <a:rPr lang="nl-NL" altLang="nl-NL" sz="2600"/>
            </a:br>
            <a:r>
              <a:rPr lang="nl-NL" altLang="nl-NL" sz="2600"/>
              <a:t>Voorbeeld SIPOC </a:t>
            </a:r>
            <a:br>
              <a:rPr lang="nl-NL" altLang="nl-NL" sz="2600"/>
            </a:br>
            <a:r>
              <a:rPr lang="nl-NL" altLang="nl-NL" sz="2600"/>
              <a:t>Papieren vliegtuig vouwen</a:t>
            </a:r>
          </a:p>
        </p:txBody>
      </p:sp>
    </p:spTree>
    <p:extLst>
      <p:ext uri="{BB962C8B-B14F-4D97-AF65-F5344CB8AC3E}">
        <p14:creationId xmlns:p14="http://schemas.microsoft.com/office/powerpoint/2010/main" val="1286620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2">
            <a:extLst>
              <a:ext uri="{FF2B5EF4-FFF2-40B4-BE49-F238E27FC236}">
                <a16:creationId xmlns:a16="http://schemas.microsoft.com/office/drawing/2014/main" id="{73B8A0E0-1D04-44FB-8D08-3BAD949EDA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2301240"/>
            <a:ext cx="73914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br>
              <a:rPr lang="nl-NL" altLang="nl-NL" sz="3200"/>
            </a:br>
            <a:endParaRPr lang="nl-NL" altLang="nl-NL"/>
          </a:p>
        </p:txBody>
      </p:sp>
      <p:sp>
        <p:nvSpPr>
          <p:cNvPr id="36" name="Rectangle 4">
            <a:extLst>
              <a:ext uri="{FF2B5EF4-FFF2-40B4-BE49-F238E27FC236}">
                <a16:creationId xmlns:a16="http://schemas.microsoft.com/office/drawing/2014/main" id="{E4F0A0B0-E8C3-4167-88FF-2405C8BC96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750" y="2733040"/>
            <a:ext cx="1185863" cy="576263"/>
          </a:xfrm>
          <a:prstGeom prst="rect">
            <a:avLst/>
          </a:prstGeom>
          <a:solidFill>
            <a:srgbClr val="CC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sz="1200"/>
              <a:t>Kantoorartikelen</a:t>
            </a:r>
          </a:p>
          <a:p>
            <a:pPr algn="ctr" eaLnBrk="0" hangingPunct="0">
              <a:spcBef>
                <a:spcPct val="20000"/>
              </a:spcBef>
            </a:pPr>
            <a:r>
              <a:rPr lang="nl-NL" altLang="nl-NL" sz="1200"/>
              <a:t>handelaar</a:t>
            </a:r>
          </a:p>
        </p:txBody>
      </p:sp>
      <p:sp>
        <p:nvSpPr>
          <p:cNvPr id="37" name="Rectangle 5">
            <a:extLst>
              <a:ext uri="{FF2B5EF4-FFF2-40B4-BE49-F238E27FC236}">
                <a16:creationId xmlns:a16="http://schemas.microsoft.com/office/drawing/2014/main" id="{B4573FBC-F095-4C36-BBF8-FC8F180F4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9213" y="1580515"/>
            <a:ext cx="935037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b="1"/>
              <a:t>Supplier</a:t>
            </a:r>
          </a:p>
        </p:txBody>
      </p:sp>
      <p:sp>
        <p:nvSpPr>
          <p:cNvPr id="38" name="Rectangle 6">
            <a:extLst>
              <a:ext uri="{FF2B5EF4-FFF2-40B4-BE49-F238E27FC236}">
                <a16:creationId xmlns:a16="http://schemas.microsoft.com/office/drawing/2014/main" id="{7044988E-356D-4BF0-B14A-079FC6315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213" y="1580515"/>
            <a:ext cx="935037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b="1"/>
              <a:t>Input</a:t>
            </a:r>
          </a:p>
        </p:txBody>
      </p:sp>
      <p:sp>
        <p:nvSpPr>
          <p:cNvPr id="39" name="Rectangle 7">
            <a:extLst>
              <a:ext uri="{FF2B5EF4-FFF2-40B4-BE49-F238E27FC236}">
                <a16:creationId xmlns:a16="http://schemas.microsoft.com/office/drawing/2014/main" id="{697EA1F0-EC99-406B-AF8F-1D1868E8D9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2225" y="1580515"/>
            <a:ext cx="935038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b="1"/>
              <a:t>Process</a:t>
            </a:r>
          </a:p>
        </p:txBody>
      </p:sp>
      <p:sp>
        <p:nvSpPr>
          <p:cNvPr id="40" name="Rectangle 8">
            <a:extLst>
              <a:ext uri="{FF2B5EF4-FFF2-40B4-BE49-F238E27FC236}">
                <a16:creationId xmlns:a16="http://schemas.microsoft.com/office/drawing/2014/main" id="{439BBAEB-8302-46D9-BD81-584074F0F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1038" y="1580515"/>
            <a:ext cx="935037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b="1"/>
              <a:t>Output</a:t>
            </a:r>
          </a:p>
        </p:txBody>
      </p:sp>
      <p:sp>
        <p:nvSpPr>
          <p:cNvPr id="41" name="Rectangle 9">
            <a:extLst>
              <a:ext uri="{FF2B5EF4-FFF2-40B4-BE49-F238E27FC236}">
                <a16:creationId xmlns:a16="http://schemas.microsoft.com/office/drawing/2014/main" id="{A66F4653-430F-42EB-AFAE-7AA0E8DE0C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81173" y="1580515"/>
            <a:ext cx="935037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b="1"/>
              <a:t>Customer</a:t>
            </a:r>
          </a:p>
        </p:txBody>
      </p:sp>
      <p:sp>
        <p:nvSpPr>
          <p:cNvPr id="42" name="Rectangle 10">
            <a:extLst>
              <a:ext uri="{FF2B5EF4-FFF2-40B4-BE49-F238E27FC236}">
                <a16:creationId xmlns:a16="http://schemas.microsoft.com/office/drawing/2014/main" id="{961B4D4A-CFF4-4A41-911D-4B24D09534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0513" y="2588578"/>
            <a:ext cx="1584325" cy="64770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endParaRPr lang="nl-NL" altLang="nl-NL" dirty="0">
              <a:solidFill>
                <a:schemeClr val="bg1"/>
              </a:solidFill>
              <a:latin typeface="Arial" charset="0"/>
            </a:endParaRPr>
          </a:p>
          <a:p>
            <a:pPr algn="ctr" eaLnBrk="0" hangingPunct="0">
              <a:spcBef>
                <a:spcPct val="20000"/>
              </a:spcBef>
            </a:pPr>
            <a:r>
              <a:rPr lang="nl-NL" altLang="nl-NL" dirty="0">
                <a:solidFill>
                  <a:schemeClr val="bg1"/>
                </a:solidFill>
                <a:latin typeface="Arial" charset="0"/>
              </a:rPr>
              <a:t>Papier</a:t>
            </a:r>
          </a:p>
          <a:p>
            <a:pPr algn="ctr" eaLnBrk="0" hangingPunct="0">
              <a:spcBef>
                <a:spcPct val="20000"/>
              </a:spcBef>
            </a:pPr>
            <a:endParaRPr lang="nl-NL" altLang="nl-NL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3" name="Rectangle 11">
            <a:extLst>
              <a:ext uri="{FF2B5EF4-FFF2-40B4-BE49-F238E27FC236}">
                <a16:creationId xmlns:a16="http://schemas.microsoft.com/office/drawing/2014/main" id="{7C0AE0BB-26CA-49A3-BC12-7767B51ABB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7225" y="3091815"/>
            <a:ext cx="1439863" cy="792163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>
                <a:solidFill>
                  <a:schemeClr val="bg1"/>
                </a:solidFill>
                <a:latin typeface="Arial" charset="0"/>
              </a:rPr>
              <a:t>Vliegtuigen</a:t>
            </a:r>
          </a:p>
        </p:txBody>
      </p:sp>
      <p:sp>
        <p:nvSpPr>
          <p:cNvPr id="44" name="Rectangle 12">
            <a:extLst>
              <a:ext uri="{FF2B5EF4-FFF2-40B4-BE49-F238E27FC236}">
                <a16:creationId xmlns:a16="http://schemas.microsoft.com/office/drawing/2014/main" id="{C19C2762-5976-403C-A96B-10CDD71E5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12910" y="2733040"/>
            <a:ext cx="1187450" cy="576263"/>
          </a:xfrm>
          <a:prstGeom prst="rect">
            <a:avLst/>
          </a:prstGeom>
          <a:solidFill>
            <a:srgbClr val="CC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sz="1600"/>
              <a:t>Eigen kids</a:t>
            </a:r>
          </a:p>
        </p:txBody>
      </p:sp>
      <p:sp>
        <p:nvSpPr>
          <p:cNvPr id="45" name="Line 13">
            <a:extLst>
              <a:ext uri="{FF2B5EF4-FFF2-40B4-BE49-F238E27FC236}">
                <a16:creationId xmlns:a16="http://schemas.microsoft.com/office/drawing/2014/main" id="{6035D299-E0EB-4CB3-AEC7-A067FA08F4BE}"/>
              </a:ext>
            </a:extLst>
          </p:cNvPr>
          <p:cNvSpPr>
            <a:spLocks noChangeShapeType="1"/>
          </p:cNvSpPr>
          <p:nvPr/>
        </p:nvSpPr>
        <p:spPr bwMode="auto">
          <a:xfrm>
            <a:off x="2581275" y="1509078"/>
            <a:ext cx="0" cy="4895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46" name="Line 14">
            <a:extLst>
              <a:ext uri="{FF2B5EF4-FFF2-40B4-BE49-F238E27FC236}">
                <a16:creationId xmlns:a16="http://schemas.microsoft.com/office/drawing/2014/main" id="{4F1E43F9-9613-4846-893A-9387EB2C5AC7}"/>
              </a:ext>
            </a:extLst>
          </p:cNvPr>
          <p:cNvSpPr>
            <a:spLocks noChangeShapeType="1"/>
          </p:cNvSpPr>
          <p:nvPr/>
        </p:nvSpPr>
        <p:spPr bwMode="auto">
          <a:xfrm>
            <a:off x="4841875" y="1580515"/>
            <a:ext cx="0" cy="4895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47" name="Line 15">
            <a:extLst>
              <a:ext uri="{FF2B5EF4-FFF2-40B4-BE49-F238E27FC236}">
                <a16:creationId xmlns:a16="http://schemas.microsoft.com/office/drawing/2014/main" id="{402CED2A-3694-44D0-AE3B-A5416BBCE951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2425" y="1580515"/>
            <a:ext cx="0" cy="4895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48" name="Line 16">
            <a:extLst>
              <a:ext uri="{FF2B5EF4-FFF2-40B4-BE49-F238E27FC236}">
                <a16:creationId xmlns:a16="http://schemas.microsoft.com/office/drawing/2014/main" id="{C55D863A-9FA2-4D2C-806E-01F1CCF463F3}"/>
              </a:ext>
            </a:extLst>
          </p:cNvPr>
          <p:cNvSpPr>
            <a:spLocks noChangeShapeType="1"/>
          </p:cNvSpPr>
          <p:nvPr/>
        </p:nvSpPr>
        <p:spPr bwMode="auto">
          <a:xfrm>
            <a:off x="8963025" y="1580515"/>
            <a:ext cx="0" cy="4895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49" name="Rectangle 17">
            <a:extLst>
              <a:ext uri="{FF2B5EF4-FFF2-40B4-BE49-F238E27FC236}">
                <a16:creationId xmlns:a16="http://schemas.microsoft.com/office/drawing/2014/main" id="{C6848C93-DD41-47FC-9A56-70D0346F1F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12910" y="3525203"/>
            <a:ext cx="1187450" cy="576262"/>
          </a:xfrm>
          <a:prstGeom prst="rect">
            <a:avLst/>
          </a:prstGeom>
          <a:solidFill>
            <a:srgbClr val="CC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sz="1600"/>
              <a:t>Buurt kids</a:t>
            </a:r>
          </a:p>
        </p:txBody>
      </p:sp>
      <p:sp>
        <p:nvSpPr>
          <p:cNvPr id="50" name="Rectangle 18">
            <a:extLst>
              <a:ext uri="{FF2B5EF4-FFF2-40B4-BE49-F238E27FC236}">
                <a16:creationId xmlns:a16="http://schemas.microsoft.com/office/drawing/2014/main" id="{6643C057-9856-4199-8865-BF00994967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0513" y="3380740"/>
            <a:ext cx="1584325" cy="64770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endParaRPr lang="nl-NL" altLang="nl-NL" dirty="0">
              <a:solidFill>
                <a:schemeClr val="bg1"/>
              </a:solidFill>
              <a:latin typeface="Arial" charset="0"/>
            </a:endParaRPr>
          </a:p>
          <a:p>
            <a:pPr algn="ctr" eaLnBrk="0" hangingPunct="0">
              <a:spcBef>
                <a:spcPct val="20000"/>
              </a:spcBef>
            </a:pPr>
            <a:r>
              <a:rPr lang="nl-NL" altLang="nl-NL" dirty="0">
                <a:solidFill>
                  <a:schemeClr val="bg1"/>
                </a:solidFill>
                <a:latin typeface="Arial" charset="0"/>
              </a:rPr>
              <a:t>Pennen</a:t>
            </a:r>
          </a:p>
          <a:p>
            <a:pPr algn="ctr" eaLnBrk="0" hangingPunct="0">
              <a:spcBef>
                <a:spcPct val="20000"/>
              </a:spcBef>
            </a:pPr>
            <a:endParaRPr lang="nl-NL" altLang="nl-NL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51" name="Picture 19">
            <a:extLst>
              <a:ext uri="{FF2B5EF4-FFF2-40B4-BE49-F238E27FC236}">
                <a16:creationId xmlns:a16="http://schemas.microsoft.com/office/drawing/2014/main" id="{D2704B78-E978-472C-9975-FEBE1C783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213" y="4676140"/>
            <a:ext cx="4343400" cy="133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" name="Rectangle 20">
            <a:extLst>
              <a:ext uri="{FF2B5EF4-FFF2-40B4-BE49-F238E27FC236}">
                <a16:creationId xmlns:a16="http://schemas.microsoft.com/office/drawing/2014/main" id="{AD9FBF68-1F12-43AE-BB8F-C5163D8870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2538" y="2948940"/>
            <a:ext cx="1439862" cy="792163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dirty="0">
                <a:solidFill>
                  <a:schemeClr val="bg1"/>
                </a:solidFill>
                <a:latin typeface="Arial" charset="0"/>
              </a:rPr>
              <a:t>Productie</a:t>
            </a:r>
          </a:p>
        </p:txBody>
      </p:sp>
      <p:sp>
        <p:nvSpPr>
          <p:cNvPr id="53" name="Line 21">
            <a:extLst>
              <a:ext uri="{FF2B5EF4-FFF2-40B4-BE49-F238E27FC236}">
                <a16:creationId xmlns:a16="http://schemas.microsoft.com/office/drawing/2014/main" id="{2798C768-AC61-4D35-89F2-AFF171DD93B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74975" y="3741103"/>
            <a:ext cx="2087563" cy="1008062"/>
          </a:xfrm>
          <a:prstGeom prst="line">
            <a:avLst/>
          </a:prstGeom>
          <a:noFill/>
          <a:ln w="603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54" name="Line 22">
            <a:extLst>
              <a:ext uri="{FF2B5EF4-FFF2-40B4-BE49-F238E27FC236}">
                <a16:creationId xmlns:a16="http://schemas.microsoft.com/office/drawing/2014/main" id="{AD707691-5DC7-4ECC-B70C-00F3F08A7129}"/>
              </a:ext>
            </a:extLst>
          </p:cNvPr>
          <p:cNvSpPr>
            <a:spLocks noChangeShapeType="1"/>
          </p:cNvSpPr>
          <p:nvPr/>
        </p:nvSpPr>
        <p:spPr bwMode="auto">
          <a:xfrm>
            <a:off x="6502400" y="3741103"/>
            <a:ext cx="1873250" cy="1008062"/>
          </a:xfrm>
          <a:prstGeom prst="line">
            <a:avLst/>
          </a:prstGeom>
          <a:noFill/>
          <a:ln w="603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55" name="Rectangle 23">
            <a:extLst>
              <a:ext uri="{FF2B5EF4-FFF2-40B4-BE49-F238E27FC236}">
                <a16:creationId xmlns:a16="http://schemas.microsoft.com/office/drawing/2014/main" id="{B50D3959-6D3C-4719-9E02-25BAB1379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6113" y="356553"/>
            <a:ext cx="74041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br>
              <a:rPr lang="nl-NL" altLang="nl-NL" sz="2600" b="1" dirty="0"/>
            </a:br>
            <a:r>
              <a:rPr lang="nl-NL" altLang="nl-NL" sz="2600" b="1" dirty="0"/>
              <a:t>Voorbeeld SIPOC </a:t>
            </a:r>
            <a:br>
              <a:rPr lang="nl-NL" altLang="nl-NL" sz="2600" b="1" dirty="0"/>
            </a:br>
            <a:r>
              <a:rPr lang="nl-NL" altLang="nl-NL" sz="2600" b="1" dirty="0"/>
              <a:t>Papieren vliegtuig vouwen</a:t>
            </a:r>
          </a:p>
        </p:txBody>
      </p:sp>
    </p:spTree>
    <p:extLst>
      <p:ext uri="{BB962C8B-B14F-4D97-AF65-F5344CB8AC3E}">
        <p14:creationId xmlns:p14="http://schemas.microsoft.com/office/powerpoint/2010/main" val="114772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6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83544" y="109537"/>
            <a:ext cx="8077200" cy="1044575"/>
          </a:xfrm>
        </p:spPr>
        <p:txBody>
          <a:bodyPr/>
          <a:lstStyle/>
          <a:p>
            <a:pPr algn="ctr"/>
            <a:r>
              <a:rPr lang="nl-NL" sz="3200" b="1" dirty="0">
                <a:latin typeface="Arial" charset="0"/>
                <a:cs typeface="Arial" charset="0"/>
              </a:rPr>
              <a:t>Voorbeeld </a:t>
            </a:r>
            <a:r>
              <a:rPr lang="nl-NL" sz="3200" b="1" dirty="0" err="1">
                <a:latin typeface="Arial" charset="0"/>
                <a:cs typeface="Arial" charset="0"/>
              </a:rPr>
              <a:t>Sipoc</a:t>
            </a:r>
            <a:endParaRPr lang="nl-NL" sz="3200" b="1" dirty="0">
              <a:latin typeface="Arial" charset="0"/>
              <a:cs typeface="Arial" charset="0"/>
            </a:endParaRPr>
          </a:p>
        </p:txBody>
      </p:sp>
      <p:sp>
        <p:nvSpPr>
          <p:cNvPr id="365570" name="Rectangle 4"/>
          <p:cNvSpPr>
            <a:spLocks noChangeArrowheads="1"/>
          </p:cNvSpPr>
          <p:nvPr/>
        </p:nvSpPr>
        <p:spPr bwMode="auto">
          <a:xfrm>
            <a:off x="2286000" y="2133600"/>
            <a:ext cx="7391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br>
              <a:rPr lang="nl-NL" sz="3200">
                <a:latin typeface="Arial" charset="0"/>
              </a:rPr>
            </a:br>
            <a:endParaRPr lang="nl-NL" sz="4400">
              <a:latin typeface="Arial" charset="0"/>
            </a:endParaRPr>
          </a:p>
        </p:txBody>
      </p:sp>
      <p:sp>
        <p:nvSpPr>
          <p:cNvPr id="365582" name="Rectangle 16"/>
          <p:cNvSpPr>
            <a:spLocks noChangeArrowheads="1"/>
          </p:cNvSpPr>
          <p:nvPr/>
        </p:nvSpPr>
        <p:spPr bwMode="auto">
          <a:xfrm>
            <a:off x="1327151" y="2565401"/>
            <a:ext cx="1185863" cy="576263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 eaLnBrk="0" hangingPunct="0">
              <a:spcBef>
                <a:spcPct val="20000"/>
              </a:spcBef>
            </a:pPr>
            <a:r>
              <a:rPr lang="nl-NL" dirty="0">
                <a:solidFill>
                  <a:schemeClr val="bg1"/>
                </a:solidFill>
                <a:latin typeface="Arial" charset="0"/>
              </a:rPr>
              <a:t>Papier</a:t>
            </a:r>
          </a:p>
          <a:p>
            <a:pPr marL="342900" indent="-342900" algn="ctr" eaLnBrk="0" hangingPunct="0">
              <a:spcBef>
                <a:spcPct val="20000"/>
              </a:spcBef>
            </a:pPr>
            <a:r>
              <a:rPr lang="nl-NL" dirty="0">
                <a:solidFill>
                  <a:schemeClr val="bg1"/>
                </a:solidFill>
                <a:latin typeface="Arial" charset="0"/>
              </a:rPr>
              <a:t>handelaar</a:t>
            </a:r>
          </a:p>
        </p:txBody>
      </p:sp>
      <p:sp>
        <p:nvSpPr>
          <p:cNvPr id="365583" name="Rectangle 17"/>
          <p:cNvSpPr>
            <a:spLocks noChangeArrowheads="1"/>
          </p:cNvSpPr>
          <p:nvPr/>
        </p:nvSpPr>
        <p:spPr bwMode="auto">
          <a:xfrm>
            <a:off x="1471614" y="1412876"/>
            <a:ext cx="935037" cy="5762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 eaLnBrk="0" hangingPunct="0">
              <a:spcBef>
                <a:spcPct val="20000"/>
              </a:spcBef>
            </a:pPr>
            <a:r>
              <a:rPr lang="nl-NL" b="1">
                <a:latin typeface="Arial" charset="0"/>
              </a:rPr>
              <a:t>Supplier</a:t>
            </a:r>
          </a:p>
        </p:txBody>
      </p:sp>
      <p:sp>
        <p:nvSpPr>
          <p:cNvPr id="365584" name="Rectangle 18"/>
          <p:cNvSpPr>
            <a:spLocks noChangeArrowheads="1"/>
          </p:cNvSpPr>
          <p:nvPr/>
        </p:nvSpPr>
        <p:spPr bwMode="auto">
          <a:xfrm>
            <a:off x="2995614" y="1412876"/>
            <a:ext cx="935037" cy="5762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 eaLnBrk="0" hangingPunct="0">
              <a:spcBef>
                <a:spcPct val="20000"/>
              </a:spcBef>
            </a:pPr>
            <a:r>
              <a:rPr lang="nl-NL" b="1">
                <a:latin typeface="Arial" charset="0"/>
              </a:rPr>
              <a:t>Input</a:t>
            </a:r>
          </a:p>
        </p:txBody>
      </p:sp>
      <p:sp>
        <p:nvSpPr>
          <p:cNvPr id="365585" name="Rectangle 19"/>
          <p:cNvSpPr>
            <a:spLocks noChangeArrowheads="1"/>
          </p:cNvSpPr>
          <p:nvPr/>
        </p:nvSpPr>
        <p:spPr bwMode="auto">
          <a:xfrm>
            <a:off x="5254625" y="1412876"/>
            <a:ext cx="935038" cy="5762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 eaLnBrk="0" hangingPunct="0">
              <a:spcBef>
                <a:spcPct val="20000"/>
              </a:spcBef>
            </a:pPr>
            <a:r>
              <a:rPr lang="nl-NL" b="1">
                <a:latin typeface="Arial" charset="0"/>
              </a:rPr>
              <a:t>Process</a:t>
            </a:r>
          </a:p>
        </p:txBody>
      </p:sp>
      <p:sp>
        <p:nvSpPr>
          <p:cNvPr id="365586" name="Rectangle 20"/>
          <p:cNvSpPr>
            <a:spLocks noChangeArrowheads="1"/>
          </p:cNvSpPr>
          <p:nvPr/>
        </p:nvSpPr>
        <p:spPr bwMode="auto">
          <a:xfrm>
            <a:off x="7183439" y="1412876"/>
            <a:ext cx="935037" cy="5762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 eaLnBrk="0" hangingPunct="0">
              <a:spcBef>
                <a:spcPct val="20000"/>
              </a:spcBef>
            </a:pPr>
            <a:r>
              <a:rPr lang="nl-NL" b="1">
                <a:latin typeface="Arial" charset="0"/>
              </a:rPr>
              <a:t>Output</a:t>
            </a:r>
          </a:p>
        </p:txBody>
      </p:sp>
      <p:sp>
        <p:nvSpPr>
          <p:cNvPr id="365587" name="Rectangle 21"/>
          <p:cNvSpPr>
            <a:spLocks noChangeArrowheads="1"/>
          </p:cNvSpPr>
          <p:nvPr/>
        </p:nvSpPr>
        <p:spPr bwMode="auto">
          <a:xfrm>
            <a:off x="9503094" y="1412876"/>
            <a:ext cx="935037" cy="5762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 eaLnBrk="0" hangingPunct="0">
              <a:spcBef>
                <a:spcPct val="20000"/>
              </a:spcBef>
            </a:pPr>
            <a:r>
              <a:rPr lang="nl-NL" b="1">
                <a:latin typeface="Arial" charset="0"/>
              </a:rPr>
              <a:t>Customer</a:t>
            </a:r>
          </a:p>
        </p:txBody>
      </p:sp>
      <p:sp>
        <p:nvSpPr>
          <p:cNvPr id="365588" name="Rectangle 22"/>
          <p:cNvSpPr>
            <a:spLocks noChangeArrowheads="1"/>
          </p:cNvSpPr>
          <p:nvPr/>
        </p:nvSpPr>
        <p:spPr bwMode="auto">
          <a:xfrm>
            <a:off x="2911476" y="2565400"/>
            <a:ext cx="2016125" cy="107950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 eaLnBrk="0" hangingPunct="0">
              <a:spcBef>
                <a:spcPct val="20000"/>
              </a:spcBef>
            </a:pPr>
            <a:r>
              <a:rPr lang="nl-NL" sz="1600" dirty="0">
                <a:solidFill>
                  <a:schemeClr val="bg1"/>
                </a:solidFill>
                <a:latin typeface="Arial" charset="0"/>
              </a:rPr>
              <a:t>Papier</a:t>
            </a:r>
          </a:p>
          <a:p>
            <a:pPr marL="342900" indent="-342900" algn="ctr" eaLnBrk="0" hangingPunct="0">
              <a:spcBef>
                <a:spcPct val="20000"/>
              </a:spcBef>
            </a:pPr>
            <a:r>
              <a:rPr lang="nl-NL" sz="1200" dirty="0">
                <a:solidFill>
                  <a:schemeClr val="bg1"/>
                </a:solidFill>
                <a:latin typeface="Arial" charset="0"/>
              </a:rPr>
              <a:t>- Bestellen voor 9.30 uur</a:t>
            </a:r>
          </a:p>
          <a:p>
            <a:pPr marL="342900" indent="-342900" algn="ctr" eaLnBrk="0" hangingPunct="0">
              <a:spcBef>
                <a:spcPct val="20000"/>
              </a:spcBef>
            </a:pPr>
            <a:r>
              <a:rPr lang="nl-NL" sz="1200" dirty="0">
                <a:solidFill>
                  <a:schemeClr val="bg1"/>
                </a:solidFill>
                <a:latin typeface="Arial" charset="0"/>
              </a:rPr>
              <a:t>- Lossen binnen 15 minuten</a:t>
            </a:r>
          </a:p>
          <a:p>
            <a:pPr marL="342900" indent="-342900" algn="ctr" eaLnBrk="0" hangingPunct="0">
              <a:spcBef>
                <a:spcPct val="20000"/>
              </a:spcBef>
            </a:pPr>
            <a:r>
              <a:rPr lang="nl-NL" sz="1200" dirty="0">
                <a:solidFill>
                  <a:schemeClr val="bg1"/>
                </a:solidFill>
                <a:latin typeface="Arial" charset="0"/>
              </a:rPr>
              <a:t>- 100% van de pallets retour</a:t>
            </a:r>
          </a:p>
        </p:txBody>
      </p:sp>
      <p:sp>
        <p:nvSpPr>
          <p:cNvPr id="365589" name="Rectangle 23"/>
          <p:cNvSpPr>
            <a:spLocks noChangeArrowheads="1"/>
          </p:cNvSpPr>
          <p:nvPr/>
        </p:nvSpPr>
        <p:spPr bwMode="auto">
          <a:xfrm>
            <a:off x="7159625" y="2565401"/>
            <a:ext cx="1860550" cy="1368425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 eaLnBrk="0" hangingPunct="0">
              <a:spcBef>
                <a:spcPct val="20000"/>
              </a:spcBef>
            </a:pPr>
            <a:r>
              <a:rPr lang="nl-NL" sz="1600" dirty="0">
                <a:solidFill>
                  <a:schemeClr val="bg1"/>
                </a:solidFill>
                <a:latin typeface="Arial" charset="0"/>
              </a:rPr>
              <a:t>Vliegtuig</a:t>
            </a:r>
          </a:p>
          <a:p>
            <a:pPr marL="342900" indent="-342900" algn="ctr" eaLnBrk="0" hangingPunct="0">
              <a:spcBef>
                <a:spcPct val="20000"/>
              </a:spcBef>
            </a:pPr>
            <a:r>
              <a:rPr lang="nl-NL" sz="1200" dirty="0">
                <a:solidFill>
                  <a:schemeClr val="bg1"/>
                </a:solidFill>
                <a:latin typeface="Arial" charset="0"/>
              </a:rPr>
              <a:t>- Nummer op vleugel</a:t>
            </a:r>
          </a:p>
          <a:p>
            <a:pPr marL="342900" indent="-342900" algn="ctr" eaLnBrk="0" hangingPunct="0">
              <a:spcBef>
                <a:spcPct val="20000"/>
              </a:spcBef>
            </a:pPr>
            <a:r>
              <a:rPr lang="nl-NL" sz="1200" dirty="0">
                <a:solidFill>
                  <a:schemeClr val="bg1"/>
                </a:solidFill>
                <a:latin typeface="Arial" charset="0"/>
              </a:rPr>
              <a:t>- Moet minimaal 4,5 sec. </a:t>
            </a:r>
          </a:p>
          <a:p>
            <a:pPr marL="342900" indent="-342900" algn="ctr" eaLnBrk="0" hangingPunct="0">
              <a:spcBef>
                <a:spcPct val="20000"/>
              </a:spcBef>
            </a:pPr>
            <a:r>
              <a:rPr lang="nl-NL" sz="1200" dirty="0">
                <a:solidFill>
                  <a:schemeClr val="bg1"/>
                </a:solidFill>
                <a:latin typeface="Arial" charset="0"/>
              </a:rPr>
              <a:t>zweven</a:t>
            </a:r>
          </a:p>
          <a:p>
            <a:pPr marL="342900" indent="-342900" algn="ctr" eaLnBrk="0" hangingPunct="0">
              <a:spcBef>
                <a:spcPct val="20000"/>
              </a:spcBef>
            </a:pPr>
            <a:r>
              <a:rPr lang="nl-NL" sz="1200" dirty="0">
                <a:solidFill>
                  <a:schemeClr val="bg1"/>
                </a:solidFill>
                <a:latin typeface="Arial" charset="0"/>
              </a:rPr>
              <a:t>- Van FSC papier</a:t>
            </a:r>
          </a:p>
        </p:txBody>
      </p:sp>
      <p:sp>
        <p:nvSpPr>
          <p:cNvPr id="365590" name="Rectangle 24"/>
          <p:cNvSpPr>
            <a:spLocks noChangeArrowheads="1"/>
          </p:cNvSpPr>
          <p:nvPr/>
        </p:nvSpPr>
        <p:spPr bwMode="auto">
          <a:xfrm>
            <a:off x="9434830" y="2565401"/>
            <a:ext cx="1187450" cy="576263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 eaLnBrk="0" hangingPunct="0">
              <a:spcBef>
                <a:spcPct val="20000"/>
              </a:spcBef>
            </a:pPr>
            <a:r>
              <a:rPr lang="nl-NL" dirty="0">
                <a:solidFill>
                  <a:schemeClr val="bg1"/>
                </a:solidFill>
                <a:latin typeface="Arial" charset="0"/>
              </a:rPr>
              <a:t>Eigen </a:t>
            </a:r>
            <a:r>
              <a:rPr lang="nl-NL" dirty="0" err="1">
                <a:solidFill>
                  <a:schemeClr val="bg1"/>
                </a:solidFill>
                <a:latin typeface="Arial" charset="0"/>
              </a:rPr>
              <a:t>kids</a:t>
            </a:r>
            <a:endParaRPr lang="nl-NL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65591" name="Line 25"/>
          <p:cNvSpPr>
            <a:spLocks noChangeShapeType="1"/>
          </p:cNvSpPr>
          <p:nvPr/>
        </p:nvSpPr>
        <p:spPr bwMode="auto">
          <a:xfrm>
            <a:off x="2733675" y="1341438"/>
            <a:ext cx="0" cy="4895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365592" name="Line 26"/>
          <p:cNvSpPr>
            <a:spLocks noChangeShapeType="1"/>
          </p:cNvSpPr>
          <p:nvPr/>
        </p:nvSpPr>
        <p:spPr bwMode="auto">
          <a:xfrm>
            <a:off x="4994275" y="1412875"/>
            <a:ext cx="0" cy="4895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365593" name="Line 27"/>
          <p:cNvSpPr>
            <a:spLocks noChangeShapeType="1"/>
          </p:cNvSpPr>
          <p:nvPr/>
        </p:nvSpPr>
        <p:spPr bwMode="auto">
          <a:xfrm>
            <a:off x="6854825" y="1412875"/>
            <a:ext cx="0" cy="4895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365594" name="Line 28"/>
          <p:cNvSpPr>
            <a:spLocks noChangeShapeType="1"/>
          </p:cNvSpPr>
          <p:nvPr/>
        </p:nvSpPr>
        <p:spPr bwMode="auto">
          <a:xfrm>
            <a:off x="9115425" y="1412875"/>
            <a:ext cx="0" cy="4895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365595" name="Rectangle 29"/>
          <p:cNvSpPr>
            <a:spLocks noChangeArrowheads="1"/>
          </p:cNvSpPr>
          <p:nvPr/>
        </p:nvSpPr>
        <p:spPr bwMode="auto">
          <a:xfrm>
            <a:off x="9434830" y="3357563"/>
            <a:ext cx="1187450" cy="576262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 eaLnBrk="0" hangingPunct="0">
              <a:spcBef>
                <a:spcPct val="20000"/>
              </a:spcBef>
            </a:pPr>
            <a:r>
              <a:rPr lang="nl-NL" dirty="0">
                <a:solidFill>
                  <a:schemeClr val="bg1"/>
                </a:solidFill>
                <a:latin typeface="Arial" charset="0"/>
              </a:rPr>
              <a:t>Buurt </a:t>
            </a:r>
            <a:r>
              <a:rPr lang="nl-NL" dirty="0" err="1">
                <a:solidFill>
                  <a:schemeClr val="bg1"/>
                </a:solidFill>
                <a:latin typeface="Arial" charset="0"/>
              </a:rPr>
              <a:t>kids</a:t>
            </a:r>
            <a:endParaRPr lang="nl-NL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9" name="Rectangle 3">
            <a:extLst>
              <a:ext uri="{FF2B5EF4-FFF2-40B4-BE49-F238E27FC236}">
                <a16:creationId xmlns:a16="http://schemas.microsoft.com/office/drawing/2014/main" id="{F3E93B57-9AD2-4694-9DE6-290A4EA8B3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2718" y="2132013"/>
            <a:ext cx="1285559" cy="576262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sz="1400"/>
              <a:t>inkopen</a:t>
            </a:r>
          </a:p>
        </p:txBody>
      </p:sp>
      <p:sp>
        <p:nvSpPr>
          <p:cNvPr id="30" name="Rectangle 4">
            <a:extLst>
              <a:ext uri="{FF2B5EF4-FFF2-40B4-BE49-F238E27FC236}">
                <a16:creationId xmlns:a16="http://schemas.microsoft.com/office/drawing/2014/main" id="{94B052AC-7923-4829-BDB1-CE3B174C07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308" y="2852738"/>
            <a:ext cx="1285559" cy="576262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sz="1400"/>
              <a:t>nummeren</a:t>
            </a:r>
          </a:p>
        </p:txBody>
      </p:sp>
      <p:sp>
        <p:nvSpPr>
          <p:cNvPr id="31" name="Rectangle 5">
            <a:extLst>
              <a:ext uri="{FF2B5EF4-FFF2-40B4-BE49-F238E27FC236}">
                <a16:creationId xmlns:a16="http://schemas.microsoft.com/office/drawing/2014/main" id="{E1148066-43F9-48D4-BD67-4DB16665F9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9385" y="3626300"/>
            <a:ext cx="1285559" cy="576262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sz="1400" dirty="0"/>
              <a:t>Romp</a:t>
            </a:r>
          </a:p>
          <a:p>
            <a:pPr algn="ctr" eaLnBrk="0" hangingPunct="0">
              <a:spcBef>
                <a:spcPct val="20000"/>
              </a:spcBef>
            </a:pPr>
            <a:r>
              <a:rPr lang="nl-NL" altLang="nl-NL" sz="1400" dirty="0"/>
              <a:t>vouwen</a:t>
            </a:r>
          </a:p>
        </p:txBody>
      </p:sp>
      <p:sp>
        <p:nvSpPr>
          <p:cNvPr id="32" name="Rectangle 6">
            <a:extLst>
              <a:ext uri="{FF2B5EF4-FFF2-40B4-BE49-F238E27FC236}">
                <a16:creationId xmlns:a16="http://schemas.microsoft.com/office/drawing/2014/main" id="{3B7E80C8-A242-4EA7-888D-B6EE9C042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2717" y="4376738"/>
            <a:ext cx="1285559" cy="576262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sz="1400" dirty="0"/>
              <a:t>Neus</a:t>
            </a:r>
          </a:p>
          <a:p>
            <a:pPr algn="ctr" eaLnBrk="0" hangingPunct="0">
              <a:spcBef>
                <a:spcPct val="20000"/>
              </a:spcBef>
            </a:pPr>
            <a:r>
              <a:rPr lang="nl-NL" altLang="nl-NL" sz="1400" dirty="0"/>
              <a:t>vouwen</a:t>
            </a:r>
          </a:p>
        </p:txBody>
      </p:sp>
      <p:sp>
        <p:nvSpPr>
          <p:cNvPr id="33" name="Rectangle 7">
            <a:extLst>
              <a:ext uri="{FF2B5EF4-FFF2-40B4-BE49-F238E27FC236}">
                <a16:creationId xmlns:a16="http://schemas.microsoft.com/office/drawing/2014/main" id="{FD4C0C73-DB7D-4D91-8AD1-71794B8524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2717" y="5120587"/>
            <a:ext cx="1285559" cy="630687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sz="1400" dirty="0"/>
              <a:t>Vleugel</a:t>
            </a:r>
          </a:p>
          <a:p>
            <a:pPr algn="ctr" eaLnBrk="0" hangingPunct="0">
              <a:spcBef>
                <a:spcPct val="20000"/>
              </a:spcBef>
            </a:pPr>
            <a:r>
              <a:rPr lang="nl-NL" altLang="nl-NL" sz="1400" dirty="0"/>
              <a:t>vouwen</a:t>
            </a:r>
          </a:p>
        </p:txBody>
      </p:sp>
      <p:sp>
        <p:nvSpPr>
          <p:cNvPr id="34" name="Rectangle 8">
            <a:extLst>
              <a:ext uri="{FF2B5EF4-FFF2-40B4-BE49-F238E27FC236}">
                <a16:creationId xmlns:a16="http://schemas.microsoft.com/office/drawing/2014/main" id="{7A80933C-A420-43D1-85CA-46563D3E4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4421" y="5918861"/>
            <a:ext cx="1285559" cy="576263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sz="1400" dirty="0"/>
              <a:t>     Inspecteren </a:t>
            </a:r>
          </a:p>
          <a:p>
            <a:pPr algn="ctr" eaLnBrk="0" hangingPunct="0">
              <a:spcBef>
                <a:spcPct val="20000"/>
              </a:spcBef>
            </a:pPr>
            <a:r>
              <a:rPr lang="nl-NL" altLang="nl-NL" sz="1400" dirty="0"/>
              <a:t>&amp; leveren</a:t>
            </a:r>
          </a:p>
        </p:txBody>
      </p:sp>
    </p:spTree>
    <p:extLst>
      <p:ext uri="{BB962C8B-B14F-4D97-AF65-F5344CB8AC3E}">
        <p14:creationId xmlns:p14="http://schemas.microsoft.com/office/powerpoint/2010/main" val="1734395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">
            <a:extLst>
              <a:ext uri="{FF2B5EF4-FFF2-40B4-BE49-F238E27FC236}">
                <a16:creationId xmlns:a16="http://schemas.microsoft.com/office/drawing/2014/main" id="{8CAEFF52-98C3-423B-80C4-0F0B04CA1F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1950720"/>
            <a:ext cx="73914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br>
              <a:rPr lang="nl-NL" altLang="nl-NL" sz="3200"/>
            </a:br>
            <a:endParaRPr lang="nl-NL" altLang="nl-NL"/>
          </a:p>
        </p:txBody>
      </p:sp>
      <p:sp>
        <p:nvSpPr>
          <p:cNvPr id="25" name="Rectangle 3">
            <a:extLst>
              <a:ext uri="{FF2B5EF4-FFF2-40B4-BE49-F238E27FC236}">
                <a16:creationId xmlns:a16="http://schemas.microsoft.com/office/drawing/2014/main" id="{0154B7C6-EB6B-417F-8A3F-27DF5F43F2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0674" y="1949133"/>
            <a:ext cx="969964" cy="576262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sz="1300"/>
              <a:t>Kopen en </a:t>
            </a:r>
          </a:p>
          <a:p>
            <a:pPr algn="ctr" eaLnBrk="0" hangingPunct="0">
              <a:spcBef>
                <a:spcPct val="20000"/>
              </a:spcBef>
            </a:pPr>
            <a:r>
              <a:rPr lang="nl-NL" altLang="nl-NL" sz="1300"/>
              <a:t>ontvangen</a:t>
            </a:r>
          </a:p>
        </p:txBody>
      </p:sp>
      <p:sp>
        <p:nvSpPr>
          <p:cNvPr id="26" name="Rectangle 4">
            <a:extLst>
              <a:ext uri="{FF2B5EF4-FFF2-40B4-BE49-F238E27FC236}">
                <a16:creationId xmlns:a16="http://schemas.microsoft.com/office/drawing/2014/main" id="{65A6633D-3E17-405E-815D-37AA5F3D1F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0" y="2669858"/>
            <a:ext cx="974726" cy="576262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sz="1300"/>
              <a:t>nummeren</a:t>
            </a:r>
          </a:p>
        </p:txBody>
      </p:sp>
      <p:sp>
        <p:nvSpPr>
          <p:cNvPr id="27" name="Rectangle 5">
            <a:extLst>
              <a:ext uri="{FF2B5EF4-FFF2-40B4-BE49-F238E27FC236}">
                <a16:creationId xmlns:a16="http://schemas.microsoft.com/office/drawing/2014/main" id="{2B94E317-79F5-422A-BB5B-6EA9173F9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0675" y="3533458"/>
            <a:ext cx="935038" cy="576262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sz="1300"/>
              <a:t>Romp</a:t>
            </a:r>
            <a:br>
              <a:rPr lang="nl-NL" altLang="nl-NL" sz="1300"/>
            </a:br>
            <a:r>
              <a:rPr lang="nl-NL" altLang="nl-NL" sz="1300"/>
              <a:t>vouwen</a:t>
            </a:r>
          </a:p>
        </p:txBody>
      </p:sp>
      <p:sp>
        <p:nvSpPr>
          <p:cNvPr id="28" name="Rectangle 6">
            <a:extLst>
              <a:ext uri="{FF2B5EF4-FFF2-40B4-BE49-F238E27FC236}">
                <a16:creationId xmlns:a16="http://schemas.microsoft.com/office/drawing/2014/main" id="{DB01AED5-4EE7-4E7B-B474-FEF19D9E3D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0675" y="4254183"/>
            <a:ext cx="935038" cy="576262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sz="1300" dirty="0"/>
              <a:t>Neus</a:t>
            </a:r>
          </a:p>
          <a:p>
            <a:pPr algn="ctr" eaLnBrk="0" hangingPunct="0">
              <a:spcBef>
                <a:spcPct val="20000"/>
              </a:spcBef>
            </a:pPr>
            <a:r>
              <a:rPr lang="nl-NL" altLang="nl-NL" sz="1300" dirty="0"/>
              <a:t>vouwen</a:t>
            </a:r>
          </a:p>
        </p:txBody>
      </p:sp>
      <p:sp>
        <p:nvSpPr>
          <p:cNvPr id="35" name="Rectangle 7">
            <a:extLst>
              <a:ext uri="{FF2B5EF4-FFF2-40B4-BE49-F238E27FC236}">
                <a16:creationId xmlns:a16="http://schemas.microsoft.com/office/drawing/2014/main" id="{67574C97-C9AE-4A9E-A2DC-8E5F382AAC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0675" y="4974908"/>
            <a:ext cx="969963" cy="576262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sz="1300" dirty="0"/>
              <a:t>Vleugel</a:t>
            </a:r>
          </a:p>
          <a:p>
            <a:pPr algn="ctr" eaLnBrk="0" hangingPunct="0">
              <a:spcBef>
                <a:spcPct val="20000"/>
              </a:spcBef>
            </a:pPr>
            <a:r>
              <a:rPr lang="nl-NL" altLang="nl-NL" sz="1300" dirty="0"/>
              <a:t>vouwen</a:t>
            </a:r>
          </a:p>
        </p:txBody>
      </p:sp>
      <p:sp>
        <p:nvSpPr>
          <p:cNvPr id="36" name="Rectangle 8">
            <a:extLst>
              <a:ext uri="{FF2B5EF4-FFF2-40B4-BE49-F238E27FC236}">
                <a16:creationId xmlns:a16="http://schemas.microsoft.com/office/drawing/2014/main" id="{609D500E-3F1C-4AFF-B3B0-C445E4F772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0674" y="5694045"/>
            <a:ext cx="969963" cy="576263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sz="1300" dirty="0"/>
              <a:t>  Inspecteren </a:t>
            </a:r>
          </a:p>
          <a:p>
            <a:pPr algn="ctr" eaLnBrk="0" hangingPunct="0">
              <a:spcBef>
                <a:spcPct val="20000"/>
              </a:spcBef>
            </a:pPr>
            <a:r>
              <a:rPr lang="nl-NL" altLang="nl-NL" sz="1300" dirty="0"/>
              <a:t>&amp; leveren</a:t>
            </a:r>
          </a:p>
        </p:txBody>
      </p:sp>
      <p:sp>
        <p:nvSpPr>
          <p:cNvPr id="37" name="Line 9">
            <a:extLst>
              <a:ext uri="{FF2B5EF4-FFF2-40B4-BE49-F238E27FC236}">
                <a16:creationId xmlns:a16="http://schemas.microsoft.com/office/drawing/2014/main" id="{69BD3A0E-2502-49BC-A405-4C8277F0C43B}"/>
              </a:ext>
            </a:extLst>
          </p:cNvPr>
          <p:cNvSpPr>
            <a:spLocks noChangeShapeType="1"/>
          </p:cNvSpPr>
          <p:nvPr/>
        </p:nvSpPr>
        <p:spPr bwMode="auto">
          <a:xfrm>
            <a:off x="5913755" y="252539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300"/>
          </a:p>
        </p:txBody>
      </p:sp>
      <p:sp>
        <p:nvSpPr>
          <p:cNvPr id="38" name="Line 10">
            <a:extLst>
              <a:ext uri="{FF2B5EF4-FFF2-40B4-BE49-F238E27FC236}">
                <a16:creationId xmlns:a16="http://schemas.microsoft.com/office/drawing/2014/main" id="{8CE597BE-DF2C-4942-BDD3-7951EB0476D8}"/>
              </a:ext>
            </a:extLst>
          </p:cNvPr>
          <p:cNvSpPr>
            <a:spLocks noChangeShapeType="1"/>
          </p:cNvSpPr>
          <p:nvPr/>
        </p:nvSpPr>
        <p:spPr bwMode="auto">
          <a:xfrm>
            <a:off x="5913755" y="3246120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300"/>
          </a:p>
        </p:txBody>
      </p:sp>
      <p:sp>
        <p:nvSpPr>
          <p:cNvPr id="39" name="Line 11">
            <a:extLst>
              <a:ext uri="{FF2B5EF4-FFF2-40B4-BE49-F238E27FC236}">
                <a16:creationId xmlns:a16="http://schemas.microsoft.com/office/drawing/2014/main" id="{74FEE382-DA2D-4512-B64C-3257DEB0E1BB}"/>
              </a:ext>
            </a:extLst>
          </p:cNvPr>
          <p:cNvSpPr>
            <a:spLocks noChangeShapeType="1"/>
          </p:cNvSpPr>
          <p:nvPr/>
        </p:nvSpPr>
        <p:spPr bwMode="auto">
          <a:xfrm>
            <a:off x="5913755" y="4109720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300"/>
          </a:p>
        </p:txBody>
      </p:sp>
      <p:sp>
        <p:nvSpPr>
          <p:cNvPr id="40" name="Line 12">
            <a:extLst>
              <a:ext uri="{FF2B5EF4-FFF2-40B4-BE49-F238E27FC236}">
                <a16:creationId xmlns:a16="http://schemas.microsoft.com/office/drawing/2014/main" id="{C4220821-4E96-4175-B4E4-9D0F06BDBF6D}"/>
              </a:ext>
            </a:extLst>
          </p:cNvPr>
          <p:cNvSpPr>
            <a:spLocks noChangeShapeType="1"/>
          </p:cNvSpPr>
          <p:nvPr/>
        </p:nvSpPr>
        <p:spPr bwMode="auto">
          <a:xfrm>
            <a:off x="5913755" y="483044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300"/>
          </a:p>
        </p:txBody>
      </p:sp>
      <p:sp>
        <p:nvSpPr>
          <p:cNvPr id="41" name="Line 13">
            <a:extLst>
              <a:ext uri="{FF2B5EF4-FFF2-40B4-BE49-F238E27FC236}">
                <a16:creationId xmlns:a16="http://schemas.microsoft.com/office/drawing/2014/main" id="{421A57E4-1E51-459D-8B5D-266B343CBE84}"/>
              </a:ext>
            </a:extLst>
          </p:cNvPr>
          <p:cNvSpPr>
            <a:spLocks noChangeShapeType="1"/>
          </p:cNvSpPr>
          <p:nvPr/>
        </p:nvSpPr>
        <p:spPr bwMode="auto">
          <a:xfrm>
            <a:off x="5913755" y="5549583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300"/>
          </a:p>
        </p:txBody>
      </p:sp>
      <p:sp>
        <p:nvSpPr>
          <p:cNvPr id="42" name="Rectangle 14">
            <a:extLst>
              <a:ext uri="{FF2B5EF4-FFF2-40B4-BE49-F238E27FC236}">
                <a16:creationId xmlns:a16="http://schemas.microsoft.com/office/drawing/2014/main" id="{1D15F6FA-AA58-43C5-BCD9-46CCF5011A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0825" y="1229995"/>
            <a:ext cx="935038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b="1"/>
              <a:t>Process</a:t>
            </a:r>
          </a:p>
        </p:txBody>
      </p:sp>
      <p:sp>
        <p:nvSpPr>
          <p:cNvPr id="43" name="Rectangle 15">
            <a:extLst>
              <a:ext uri="{FF2B5EF4-FFF2-40B4-BE49-F238E27FC236}">
                <a16:creationId xmlns:a16="http://schemas.microsoft.com/office/drawing/2014/main" id="{52F43244-0437-4195-B8EF-7ECB4A0568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5013" y="2669858"/>
            <a:ext cx="15113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400"/>
              <a:t>Witte vellen</a:t>
            </a:r>
          </a:p>
        </p:txBody>
      </p:sp>
      <p:sp>
        <p:nvSpPr>
          <p:cNvPr id="44" name="Rectangle 16">
            <a:extLst>
              <a:ext uri="{FF2B5EF4-FFF2-40B4-BE49-F238E27FC236}">
                <a16:creationId xmlns:a16="http://schemas.microsoft.com/office/drawing/2014/main" id="{80A999DF-34C3-4CF5-B34A-2A6009DB08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2669858"/>
            <a:ext cx="15113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400"/>
              <a:t>Genummerde vellen</a:t>
            </a:r>
          </a:p>
        </p:txBody>
      </p:sp>
      <p:sp>
        <p:nvSpPr>
          <p:cNvPr id="45" name="Rectangle 17">
            <a:extLst>
              <a:ext uri="{FF2B5EF4-FFF2-40B4-BE49-F238E27FC236}">
                <a16:creationId xmlns:a16="http://schemas.microsoft.com/office/drawing/2014/main" id="{4387E778-EF02-48A6-8F9D-BEE7708215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575" y="3319145"/>
            <a:ext cx="15113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400"/>
              <a:t>Genummerde vellen</a:t>
            </a:r>
          </a:p>
        </p:txBody>
      </p:sp>
      <p:sp>
        <p:nvSpPr>
          <p:cNvPr id="46" name="Rectangle 18">
            <a:extLst>
              <a:ext uri="{FF2B5EF4-FFF2-40B4-BE49-F238E27FC236}">
                <a16:creationId xmlns:a16="http://schemas.microsoft.com/office/drawing/2014/main" id="{E7B9DD7A-F192-4E5D-B553-73C8D78CA3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7263" y="3317558"/>
            <a:ext cx="15113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400"/>
              <a:t>Dubbel gevouwen vellen</a:t>
            </a:r>
          </a:p>
        </p:txBody>
      </p:sp>
      <p:sp>
        <p:nvSpPr>
          <p:cNvPr id="47" name="Rectangle 19">
            <a:extLst>
              <a:ext uri="{FF2B5EF4-FFF2-40B4-BE49-F238E27FC236}">
                <a16:creationId xmlns:a16="http://schemas.microsoft.com/office/drawing/2014/main" id="{DCCC1A51-EA67-4668-B84F-19AFBBD32A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5013" y="4111308"/>
            <a:ext cx="15113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400"/>
              <a:t>Dubbel gevouwen vellen</a:t>
            </a:r>
          </a:p>
        </p:txBody>
      </p:sp>
      <p:sp>
        <p:nvSpPr>
          <p:cNvPr id="48" name="Rectangle 20">
            <a:extLst>
              <a:ext uri="{FF2B5EF4-FFF2-40B4-BE49-F238E27FC236}">
                <a16:creationId xmlns:a16="http://schemas.microsoft.com/office/drawing/2014/main" id="{4521AB44-BE36-408D-BFAA-702077D2D1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7263" y="4109720"/>
            <a:ext cx="15113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400"/>
              <a:t>Neus gevouwen vellen</a:t>
            </a:r>
          </a:p>
        </p:txBody>
      </p:sp>
      <p:sp>
        <p:nvSpPr>
          <p:cNvPr id="49" name="Rectangle 21">
            <a:extLst>
              <a:ext uri="{FF2B5EF4-FFF2-40B4-BE49-F238E27FC236}">
                <a16:creationId xmlns:a16="http://schemas.microsoft.com/office/drawing/2014/main" id="{7D6A4BAD-776F-41F3-9412-52D6CAF065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475" y="4830445"/>
            <a:ext cx="15113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400"/>
              <a:t>Neus gevouwen vellen</a:t>
            </a:r>
          </a:p>
        </p:txBody>
      </p:sp>
      <p:sp>
        <p:nvSpPr>
          <p:cNvPr id="50" name="Rectangle 22">
            <a:extLst>
              <a:ext uri="{FF2B5EF4-FFF2-40B4-BE49-F238E27FC236}">
                <a16:creationId xmlns:a16="http://schemas.microsoft.com/office/drawing/2014/main" id="{65467A2D-439A-4B9B-86AF-6529179FF2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4830445"/>
            <a:ext cx="15113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400"/>
              <a:t>Vliegtuig Jager</a:t>
            </a:r>
          </a:p>
        </p:txBody>
      </p:sp>
      <p:sp>
        <p:nvSpPr>
          <p:cNvPr id="51" name="Rectangle 23">
            <a:extLst>
              <a:ext uri="{FF2B5EF4-FFF2-40B4-BE49-F238E27FC236}">
                <a16:creationId xmlns:a16="http://schemas.microsoft.com/office/drawing/2014/main" id="{B38E0067-89F3-45A2-9181-8A22ADB720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5013" y="5694045"/>
            <a:ext cx="15113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400"/>
              <a:t>Vliegtuig Jager</a:t>
            </a:r>
          </a:p>
        </p:txBody>
      </p:sp>
      <p:sp>
        <p:nvSpPr>
          <p:cNvPr id="52" name="Rectangle 24">
            <a:extLst>
              <a:ext uri="{FF2B5EF4-FFF2-40B4-BE49-F238E27FC236}">
                <a16:creationId xmlns:a16="http://schemas.microsoft.com/office/drawing/2014/main" id="{928473AF-3871-4186-99C6-31CB1EB30F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6925" y="1950720"/>
            <a:ext cx="15113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400"/>
              <a:t>Witte vellen</a:t>
            </a:r>
          </a:p>
        </p:txBody>
      </p:sp>
      <p:sp>
        <p:nvSpPr>
          <p:cNvPr id="53" name="Rectangle 25">
            <a:extLst>
              <a:ext uri="{FF2B5EF4-FFF2-40B4-BE49-F238E27FC236}">
                <a16:creationId xmlns:a16="http://schemas.microsoft.com/office/drawing/2014/main" id="{46F48700-FFB4-4085-B094-23115BB8FEB0}"/>
              </a:ext>
            </a:extLst>
          </p:cNvPr>
          <p:cNvSpPr txBox="1">
            <a:spLocks noChangeArrowheads="1"/>
          </p:cNvSpPr>
          <p:nvPr/>
        </p:nvSpPr>
        <p:spPr>
          <a:xfrm>
            <a:off x="2144713" y="-131127"/>
            <a:ext cx="7404100" cy="381000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nl-NL" altLang="nl-NL" sz="2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altLang="nl-NL" sz="2600" dirty="0">
                <a:latin typeface="Arial" panose="020B0604020202020204" pitchFamily="34" charset="0"/>
                <a:cs typeface="Arial" panose="020B0604020202020204" pitchFamily="34" charset="0"/>
              </a:rPr>
              <a:t>Voorbeeld SIPOC met I&amp;O per processtap</a:t>
            </a:r>
            <a:br>
              <a:rPr lang="nl-NL" altLang="nl-NL" sz="2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altLang="nl-NL" sz="2600" dirty="0">
                <a:latin typeface="Arial" panose="020B0604020202020204" pitchFamily="34" charset="0"/>
                <a:cs typeface="Arial" panose="020B0604020202020204" pitchFamily="34" charset="0"/>
              </a:rPr>
              <a:t>Papieren vliegtuig vouwen</a:t>
            </a:r>
          </a:p>
        </p:txBody>
      </p:sp>
      <p:sp>
        <p:nvSpPr>
          <p:cNvPr id="54" name="Rectangle 26">
            <a:extLst>
              <a:ext uri="{FF2B5EF4-FFF2-40B4-BE49-F238E27FC236}">
                <a16:creationId xmlns:a16="http://schemas.microsoft.com/office/drawing/2014/main" id="{7599A834-0269-4CD4-84AC-B5468C360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1963" y="1229995"/>
            <a:ext cx="935037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b="1"/>
              <a:t>Supplier</a:t>
            </a:r>
          </a:p>
        </p:txBody>
      </p:sp>
      <p:sp>
        <p:nvSpPr>
          <p:cNvPr id="55" name="Rectangle 27">
            <a:extLst>
              <a:ext uri="{FF2B5EF4-FFF2-40B4-BE49-F238E27FC236}">
                <a16:creationId xmlns:a16="http://schemas.microsoft.com/office/drawing/2014/main" id="{57A7098A-F448-4109-8CBD-F885A04FB5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5963" y="1229995"/>
            <a:ext cx="935037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b="1"/>
              <a:t>Input</a:t>
            </a:r>
          </a:p>
        </p:txBody>
      </p:sp>
      <p:sp>
        <p:nvSpPr>
          <p:cNvPr id="56" name="Rectangle 28">
            <a:extLst>
              <a:ext uri="{FF2B5EF4-FFF2-40B4-BE49-F238E27FC236}">
                <a16:creationId xmlns:a16="http://schemas.microsoft.com/office/drawing/2014/main" id="{25560EB7-2EEA-4506-B156-FACC6207AE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3788" y="1229995"/>
            <a:ext cx="935037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b="1"/>
              <a:t>Output</a:t>
            </a:r>
          </a:p>
        </p:txBody>
      </p:sp>
      <p:sp>
        <p:nvSpPr>
          <p:cNvPr id="57" name="Rectangle 29">
            <a:extLst>
              <a:ext uri="{FF2B5EF4-FFF2-40B4-BE49-F238E27FC236}">
                <a16:creationId xmlns:a16="http://schemas.microsoft.com/office/drawing/2014/main" id="{67AB7716-4369-4A58-9A73-82CDD9C58D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04363" y="1229995"/>
            <a:ext cx="935037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b="1"/>
              <a:t>Customer</a:t>
            </a:r>
          </a:p>
        </p:txBody>
      </p:sp>
      <p:sp>
        <p:nvSpPr>
          <p:cNvPr id="58" name="Line 30">
            <a:extLst>
              <a:ext uri="{FF2B5EF4-FFF2-40B4-BE49-F238E27FC236}">
                <a16:creationId xmlns:a16="http://schemas.microsoft.com/office/drawing/2014/main" id="{3C4CAF05-B6F9-4699-90A0-610763388C09}"/>
              </a:ext>
            </a:extLst>
          </p:cNvPr>
          <p:cNvSpPr>
            <a:spLocks noChangeShapeType="1"/>
          </p:cNvSpPr>
          <p:nvPr/>
        </p:nvSpPr>
        <p:spPr bwMode="auto">
          <a:xfrm>
            <a:off x="2994025" y="1158558"/>
            <a:ext cx="0" cy="4895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9" name="Line 31">
            <a:extLst>
              <a:ext uri="{FF2B5EF4-FFF2-40B4-BE49-F238E27FC236}">
                <a16:creationId xmlns:a16="http://schemas.microsoft.com/office/drawing/2014/main" id="{74F72A18-BE4F-41B2-A995-BDBBD546E775}"/>
              </a:ext>
            </a:extLst>
          </p:cNvPr>
          <p:cNvSpPr>
            <a:spLocks noChangeShapeType="1"/>
          </p:cNvSpPr>
          <p:nvPr/>
        </p:nvSpPr>
        <p:spPr bwMode="auto">
          <a:xfrm>
            <a:off x="5070475" y="1229995"/>
            <a:ext cx="0" cy="4895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60" name="Line 32">
            <a:extLst>
              <a:ext uri="{FF2B5EF4-FFF2-40B4-BE49-F238E27FC236}">
                <a16:creationId xmlns:a16="http://schemas.microsoft.com/office/drawing/2014/main" id="{736EFB1C-BBFF-46F6-90DE-8303962A83A5}"/>
              </a:ext>
            </a:extLst>
          </p:cNvPr>
          <p:cNvSpPr>
            <a:spLocks noChangeShapeType="1"/>
          </p:cNvSpPr>
          <p:nvPr/>
        </p:nvSpPr>
        <p:spPr bwMode="auto">
          <a:xfrm>
            <a:off x="6946900" y="1229995"/>
            <a:ext cx="0" cy="4895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61" name="Line 33">
            <a:extLst>
              <a:ext uri="{FF2B5EF4-FFF2-40B4-BE49-F238E27FC236}">
                <a16:creationId xmlns:a16="http://schemas.microsoft.com/office/drawing/2014/main" id="{FD024D03-DD00-4E9D-BC82-49783CEA1CA9}"/>
              </a:ext>
            </a:extLst>
          </p:cNvPr>
          <p:cNvSpPr>
            <a:spLocks noChangeShapeType="1"/>
          </p:cNvSpPr>
          <p:nvPr/>
        </p:nvSpPr>
        <p:spPr bwMode="auto">
          <a:xfrm>
            <a:off x="9054465" y="1229995"/>
            <a:ext cx="0" cy="4895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62" name="Rectangle 34">
            <a:extLst>
              <a:ext uri="{FF2B5EF4-FFF2-40B4-BE49-F238E27FC236}">
                <a16:creationId xmlns:a16="http://schemas.microsoft.com/office/drawing/2014/main" id="{ACBCB6C7-3276-4C69-9BA6-373775F530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5913" y="1950720"/>
            <a:ext cx="1185862" cy="576263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dirty="0">
                <a:solidFill>
                  <a:schemeClr val="bg1"/>
                </a:solidFill>
                <a:latin typeface="Arial" charset="0"/>
              </a:rPr>
              <a:t>Papier</a:t>
            </a:r>
          </a:p>
          <a:p>
            <a:pPr algn="ctr" eaLnBrk="0" hangingPunct="0">
              <a:spcBef>
                <a:spcPct val="20000"/>
              </a:spcBef>
            </a:pPr>
            <a:r>
              <a:rPr lang="nl-NL" altLang="nl-NL" dirty="0">
                <a:solidFill>
                  <a:schemeClr val="bg1"/>
                </a:solidFill>
                <a:latin typeface="Arial" charset="0"/>
              </a:rPr>
              <a:t>handelaar</a:t>
            </a:r>
          </a:p>
        </p:txBody>
      </p:sp>
      <p:sp>
        <p:nvSpPr>
          <p:cNvPr id="63" name="Rectangle 35">
            <a:extLst>
              <a:ext uri="{FF2B5EF4-FFF2-40B4-BE49-F238E27FC236}">
                <a16:creationId xmlns:a16="http://schemas.microsoft.com/office/drawing/2014/main" id="{F0AEFE4C-9677-4646-9EAF-AE28F3C56F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3538" y="1950720"/>
            <a:ext cx="1185862" cy="576263"/>
          </a:xfrm>
          <a:prstGeom prst="rect">
            <a:avLst/>
          </a:prstGeom>
          <a:solidFill>
            <a:schemeClr val="accent2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dirty="0">
                <a:solidFill>
                  <a:schemeClr val="bg1"/>
                </a:solidFill>
                <a:latin typeface="Arial" charset="0"/>
              </a:rPr>
              <a:t>De ouder</a:t>
            </a:r>
          </a:p>
        </p:txBody>
      </p:sp>
      <p:sp>
        <p:nvSpPr>
          <p:cNvPr id="64" name="Rectangle 36">
            <a:extLst>
              <a:ext uri="{FF2B5EF4-FFF2-40B4-BE49-F238E27FC236}">
                <a16:creationId xmlns:a16="http://schemas.microsoft.com/office/drawing/2014/main" id="{C339B550-D15C-48B4-BFB1-4773494FD2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2263" y="2654618"/>
            <a:ext cx="1185863" cy="576262"/>
          </a:xfrm>
          <a:prstGeom prst="rect">
            <a:avLst/>
          </a:prstGeom>
          <a:solidFill>
            <a:schemeClr val="accent2"/>
          </a:solidFill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dirty="0">
                <a:solidFill>
                  <a:schemeClr val="bg1"/>
                </a:solidFill>
                <a:latin typeface="Arial" charset="0"/>
              </a:rPr>
              <a:t>De ouder</a:t>
            </a:r>
          </a:p>
        </p:txBody>
      </p:sp>
      <p:sp>
        <p:nvSpPr>
          <p:cNvPr id="65" name="Rectangle 37">
            <a:extLst>
              <a:ext uri="{FF2B5EF4-FFF2-40B4-BE49-F238E27FC236}">
                <a16:creationId xmlns:a16="http://schemas.microsoft.com/office/drawing/2014/main" id="{B0164766-FB43-4359-8B76-0F215E50F7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3538" y="2669858"/>
            <a:ext cx="1185862" cy="576262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dirty="0">
                <a:solidFill>
                  <a:schemeClr val="bg1"/>
                </a:solidFill>
                <a:latin typeface="Arial" charset="0"/>
              </a:rPr>
              <a:t>De vouwer</a:t>
            </a:r>
          </a:p>
        </p:txBody>
      </p:sp>
      <p:sp>
        <p:nvSpPr>
          <p:cNvPr id="66" name="Rectangle 38">
            <a:extLst>
              <a:ext uri="{FF2B5EF4-FFF2-40B4-BE49-F238E27FC236}">
                <a16:creationId xmlns:a16="http://schemas.microsoft.com/office/drawing/2014/main" id="{487AB851-D9E2-4C7E-8FAD-6B4486221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6864" y="3419476"/>
            <a:ext cx="1185863" cy="576263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dirty="0">
                <a:solidFill>
                  <a:schemeClr val="bg1"/>
                </a:solidFill>
                <a:latin typeface="Arial" charset="0"/>
              </a:rPr>
              <a:t>De vouwer</a:t>
            </a:r>
          </a:p>
        </p:txBody>
      </p:sp>
      <p:sp>
        <p:nvSpPr>
          <p:cNvPr id="67" name="Rectangle 39">
            <a:extLst>
              <a:ext uri="{FF2B5EF4-FFF2-40B4-BE49-F238E27FC236}">
                <a16:creationId xmlns:a16="http://schemas.microsoft.com/office/drawing/2014/main" id="{DB679113-956C-49AD-BE02-18BD0F9324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1950" y="3390583"/>
            <a:ext cx="1185863" cy="576262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dirty="0">
                <a:solidFill>
                  <a:schemeClr val="bg1"/>
                </a:solidFill>
                <a:latin typeface="Arial" charset="0"/>
              </a:rPr>
              <a:t>De neus-</a:t>
            </a:r>
          </a:p>
          <a:p>
            <a:pPr algn="ctr" eaLnBrk="0" hangingPunct="0">
              <a:spcBef>
                <a:spcPct val="20000"/>
              </a:spcBef>
            </a:pPr>
            <a:r>
              <a:rPr lang="nl-NL" altLang="nl-NL" dirty="0">
                <a:solidFill>
                  <a:schemeClr val="bg1"/>
                </a:solidFill>
                <a:latin typeface="Arial" charset="0"/>
              </a:rPr>
              <a:t>vouwer</a:t>
            </a:r>
          </a:p>
        </p:txBody>
      </p:sp>
      <p:sp>
        <p:nvSpPr>
          <p:cNvPr id="68" name="Rectangle 40">
            <a:extLst>
              <a:ext uri="{FF2B5EF4-FFF2-40B4-BE49-F238E27FC236}">
                <a16:creationId xmlns:a16="http://schemas.microsoft.com/office/drawing/2014/main" id="{932D5ED7-6E6F-4935-854D-929CC8AB4A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768" y="4230370"/>
            <a:ext cx="1185863" cy="576262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dirty="0">
                <a:solidFill>
                  <a:schemeClr val="bg1"/>
                </a:solidFill>
                <a:latin typeface="Arial" charset="0"/>
              </a:rPr>
              <a:t>De neus-</a:t>
            </a:r>
            <a:br>
              <a:rPr lang="nl-NL" altLang="nl-NL" dirty="0">
                <a:solidFill>
                  <a:schemeClr val="bg1"/>
                </a:solidFill>
                <a:latin typeface="Arial" charset="0"/>
              </a:rPr>
            </a:br>
            <a:r>
              <a:rPr lang="nl-NL" altLang="nl-NL" dirty="0">
                <a:solidFill>
                  <a:schemeClr val="bg1"/>
                </a:solidFill>
                <a:latin typeface="Arial" charset="0"/>
              </a:rPr>
              <a:t>vouwer</a:t>
            </a:r>
          </a:p>
        </p:txBody>
      </p:sp>
      <p:sp>
        <p:nvSpPr>
          <p:cNvPr id="69" name="Rectangle 41">
            <a:extLst>
              <a:ext uri="{FF2B5EF4-FFF2-40B4-BE49-F238E27FC236}">
                <a16:creationId xmlns:a16="http://schemas.microsoft.com/office/drawing/2014/main" id="{D78A57BE-FE4B-4265-9CF9-59CB58BC11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3538" y="4182745"/>
            <a:ext cx="1185862" cy="576263"/>
          </a:xfrm>
          <a:prstGeom prst="rect">
            <a:avLst/>
          </a:prstGeom>
          <a:solidFill>
            <a:srgbClr val="C0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dirty="0">
                <a:solidFill>
                  <a:schemeClr val="bg1"/>
                </a:solidFill>
                <a:latin typeface="Arial" charset="0"/>
              </a:rPr>
              <a:t>De vleugel-</a:t>
            </a:r>
          </a:p>
          <a:p>
            <a:pPr algn="ctr" eaLnBrk="0" hangingPunct="0">
              <a:spcBef>
                <a:spcPct val="20000"/>
              </a:spcBef>
            </a:pPr>
            <a:r>
              <a:rPr lang="nl-NL" altLang="nl-NL" dirty="0">
                <a:solidFill>
                  <a:schemeClr val="bg1"/>
                </a:solidFill>
                <a:latin typeface="Arial" charset="0"/>
              </a:rPr>
              <a:t>vouwer</a:t>
            </a:r>
          </a:p>
        </p:txBody>
      </p:sp>
      <p:sp>
        <p:nvSpPr>
          <p:cNvPr id="70" name="Rectangle 42">
            <a:extLst>
              <a:ext uri="{FF2B5EF4-FFF2-40B4-BE49-F238E27FC236}">
                <a16:creationId xmlns:a16="http://schemas.microsoft.com/office/drawing/2014/main" id="{FAF2F849-DE8C-44E0-90CE-5106A90628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3538" y="5767070"/>
            <a:ext cx="1185862" cy="576263"/>
          </a:xfrm>
          <a:prstGeom prst="rect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dirty="0">
                <a:solidFill>
                  <a:schemeClr val="bg1"/>
                </a:solidFill>
                <a:latin typeface="Arial" charset="0"/>
              </a:rPr>
              <a:t>De </a:t>
            </a:r>
            <a:r>
              <a:rPr lang="nl-NL" altLang="nl-NL" dirty="0" err="1">
                <a:solidFill>
                  <a:schemeClr val="bg1"/>
                </a:solidFill>
                <a:latin typeface="Arial" charset="0"/>
              </a:rPr>
              <a:t>kids</a:t>
            </a:r>
            <a:endParaRPr lang="nl-NL" altLang="nl-NL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1" name="Rectangle 43">
            <a:extLst>
              <a:ext uri="{FF2B5EF4-FFF2-40B4-BE49-F238E27FC236}">
                <a16:creationId xmlns:a16="http://schemas.microsoft.com/office/drawing/2014/main" id="{87FDD344-8601-41B8-BE54-EC716EAB3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1950" y="4901883"/>
            <a:ext cx="1185863" cy="576262"/>
          </a:xfrm>
          <a:prstGeom prst="rect">
            <a:avLst/>
          </a:prstGeom>
          <a:solidFill>
            <a:schemeClr val="accent4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dirty="0">
                <a:solidFill>
                  <a:schemeClr val="bg1"/>
                </a:solidFill>
                <a:latin typeface="Arial" charset="0"/>
              </a:rPr>
              <a:t>Inspecteur</a:t>
            </a:r>
          </a:p>
        </p:txBody>
      </p:sp>
      <p:sp>
        <p:nvSpPr>
          <p:cNvPr id="72" name="Rectangle 44">
            <a:extLst>
              <a:ext uri="{FF2B5EF4-FFF2-40B4-BE49-F238E27FC236}">
                <a16:creationId xmlns:a16="http://schemas.microsoft.com/office/drawing/2014/main" id="{B171D91B-54AA-4F04-8923-1B170567D7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2578" y="5767070"/>
            <a:ext cx="1185863" cy="576263"/>
          </a:xfrm>
          <a:prstGeom prst="rect">
            <a:avLst/>
          </a:prstGeom>
          <a:solidFill>
            <a:schemeClr val="accent4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dirty="0">
                <a:solidFill>
                  <a:schemeClr val="bg1"/>
                </a:solidFill>
                <a:latin typeface="Arial" charset="0"/>
              </a:rPr>
              <a:t>Inspecteur</a:t>
            </a:r>
          </a:p>
        </p:txBody>
      </p:sp>
      <p:sp>
        <p:nvSpPr>
          <p:cNvPr id="73" name="Rectangle 45">
            <a:extLst>
              <a:ext uri="{FF2B5EF4-FFF2-40B4-BE49-F238E27FC236}">
                <a16:creationId xmlns:a16="http://schemas.microsoft.com/office/drawing/2014/main" id="{05629622-5B97-420C-B95E-83FD040590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7815" y="4974908"/>
            <a:ext cx="1185862" cy="576262"/>
          </a:xfrm>
          <a:prstGeom prst="rect">
            <a:avLst/>
          </a:prstGeom>
          <a:solidFill>
            <a:srgbClr val="C0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dirty="0">
                <a:solidFill>
                  <a:schemeClr val="bg1"/>
                </a:solidFill>
                <a:latin typeface="Arial" charset="0"/>
              </a:rPr>
              <a:t>De vleugel-</a:t>
            </a:r>
          </a:p>
          <a:p>
            <a:pPr algn="ctr" eaLnBrk="0" hangingPunct="0">
              <a:spcBef>
                <a:spcPct val="20000"/>
              </a:spcBef>
            </a:pPr>
            <a:r>
              <a:rPr lang="nl-NL" altLang="nl-NL" dirty="0">
                <a:solidFill>
                  <a:schemeClr val="bg1"/>
                </a:solidFill>
                <a:latin typeface="Arial" charset="0"/>
              </a:rPr>
              <a:t>vouwer</a:t>
            </a:r>
          </a:p>
        </p:txBody>
      </p:sp>
    </p:spTree>
    <p:extLst>
      <p:ext uri="{BB962C8B-B14F-4D97-AF65-F5344CB8AC3E}">
        <p14:creationId xmlns:p14="http://schemas.microsoft.com/office/powerpoint/2010/main" val="3071312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2">
            <a:extLst>
              <a:ext uri="{FF2B5EF4-FFF2-40B4-BE49-F238E27FC236}">
                <a16:creationId xmlns:a16="http://schemas.microsoft.com/office/drawing/2014/main" id="{443012AA-C25B-40DE-B48A-945B83B3B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133600"/>
            <a:ext cx="73914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br>
              <a:rPr lang="nl-NL" altLang="nl-NL" sz="3200"/>
            </a:br>
            <a:endParaRPr lang="nl-NL" altLang="nl-NL"/>
          </a:p>
        </p:txBody>
      </p:sp>
      <p:sp>
        <p:nvSpPr>
          <p:cNvPr id="75" name="Rectangle 3">
            <a:extLst>
              <a:ext uri="{FF2B5EF4-FFF2-40B4-BE49-F238E27FC236}">
                <a16:creationId xmlns:a16="http://schemas.microsoft.com/office/drawing/2014/main" id="{870B80F7-4A3B-41C9-B38B-4D04C542D4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1154" y="2101533"/>
            <a:ext cx="969964" cy="576262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sz="1400">
                <a:solidFill>
                  <a:schemeClr val="bg1"/>
                </a:solidFill>
              </a:rPr>
              <a:t>inkopen</a:t>
            </a:r>
          </a:p>
        </p:txBody>
      </p:sp>
      <p:sp>
        <p:nvSpPr>
          <p:cNvPr id="76" name="Rectangle 4">
            <a:extLst>
              <a:ext uri="{FF2B5EF4-FFF2-40B4-BE49-F238E27FC236}">
                <a16:creationId xmlns:a16="http://schemas.microsoft.com/office/drawing/2014/main" id="{F256A920-2E69-4F82-A56A-E1D36C66CC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7668" y="2822258"/>
            <a:ext cx="935037" cy="576262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sz="1400">
                <a:solidFill>
                  <a:schemeClr val="bg1"/>
                </a:solidFill>
              </a:rPr>
              <a:t>nummeren</a:t>
            </a:r>
          </a:p>
        </p:txBody>
      </p:sp>
      <p:sp>
        <p:nvSpPr>
          <p:cNvPr id="77" name="Rectangle 5">
            <a:extLst>
              <a:ext uri="{FF2B5EF4-FFF2-40B4-BE49-F238E27FC236}">
                <a16:creationId xmlns:a16="http://schemas.microsoft.com/office/drawing/2014/main" id="{83D0A9BC-EDC3-4E74-80E5-628C6DC872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1155" y="3685858"/>
            <a:ext cx="935038" cy="576262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sz="1400">
                <a:solidFill>
                  <a:schemeClr val="bg1"/>
                </a:solidFill>
              </a:rPr>
              <a:t>Romp</a:t>
            </a:r>
            <a:br>
              <a:rPr lang="nl-NL" altLang="nl-NL" sz="1400">
                <a:solidFill>
                  <a:schemeClr val="bg1"/>
                </a:solidFill>
              </a:rPr>
            </a:br>
            <a:r>
              <a:rPr lang="nl-NL" altLang="nl-NL" sz="1400">
                <a:solidFill>
                  <a:schemeClr val="bg1"/>
                </a:solidFill>
              </a:rPr>
              <a:t>vouwen</a:t>
            </a:r>
          </a:p>
        </p:txBody>
      </p:sp>
      <p:sp>
        <p:nvSpPr>
          <p:cNvPr id="78" name="Rectangle 6">
            <a:extLst>
              <a:ext uri="{FF2B5EF4-FFF2-40B4-BE49-F238E27FC236}">
                <a16:creationId xmlns:a16="http://schemas.microsoft.com/office/drawing/2014/main" id="{B7A1A1B8-4F41-4682-A76A-A01083D9F0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1155" y="4406583"/>
            <a:ext cx="969962" cy="576262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sz="1400" dirty="0">
                <a:solidFill>
                  <a:schemeClr val="bg1"/>
                </a:solidFill>
              </a:rPr>
              <a:t>Neus</a:t>
            </a:r>
          </a:p>
          <a:p>
            <a:pPr algn="ctr" eaLnBrk="0" hangingPunct="0">
              <a:spcBef>
                <a:spcPct val="20000"/>
              </a:spcBef>
            </a:pPr>
            <a:r>
              <a:rPr lang="nl-NL" altLang="nl-NL" sz="1400" dirty="0">
                <a:solidFill>
                  <a:schemeClr val="bg1"/>
                </a:solidFill>
              </a:rPr>
              <a:t>vouwen</a:t>
            </a:r>
          </a:p>
        </p:txBody>
      </p:sp>
      <p:sp>
        <p:nvSpPr>
          <p:cNvPr id="79" name="Rectangle 7">
            <a:extLst>
              <a:ext uri="{FF2B5EF4-FFF2-40B4-BE49-F238E27FC236}">
                <a16:creationId xmlns:a16="http://schemas.microsoft.com/office/drawing/2014/main" id="{76EEB102-78A3-48E6-BE13-2DFCADAED5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1154" y="5127308"/>
            <a:ext cx="969964" cy="576262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sz="1400" dirty="0">
                <a:solidFill>
                  <a:schemeClr val="bg1"/>
                </a:solidFill>
              </a:rPr>
              <a:t>Vleugel</a:t>
            </a:r>
          </a:p>
          <a:p>
            <a:pPr algn="ctr" eaLnBrk="0" hangingPunct="0">
              <a:spcBef>
                <a:spcPct val="20000"/>
              </a:spcBef>
            </a:pPr>
            <a:r>
              <a:rPr lang="nl-NL" altLang="nl-NL" sz="1400" dirty="0">
                <a:solidFill>
                  <a:schemeClr val="bg1"/>
                </a:solidFill>
              </a:rPr>
              <a:t>vouwen</a:t>
            </a:r>
          </a:p>
        </p:txBody>
      </p:sp>
      <p:sp>
        <p:nvSpPr>
          <p:cNvPr id="80" name="Rectangle 8">
            <a:extLst>
              <a:ext uri="{FF2B5EF4-FFF2-40B4-BE49-F238E27FC236}">
                <a16:creationId xmlns:a16="http://schemas.microsoft.com/office/drawing/2014/main" id="{6732D58A-E492-442C-8BD5-6EA95C178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1154" y="5846445"/>
            <a:ext cx="969963" cy="576263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sz="1400" dirty="0">
                <a:solidFill>
                  <a:schemeClr val="bg1"/>
                </a:solidFill>
              </a:rPr>
              <a:t>     Inspecteren </a:t>
            </a:r>
          </a:p>
          <a:p>
            <a:pPr algn="ctr" eaLnBrk="0" hangingPunct="0">
              <a:spcBef>
                <a:spcPct val="20000"/>
              </a:spcBef>
            </a:pPr>
            <a:r>
              <a:rPr lang="nl-NL" altLang="nl-NL" sz="1400" dirty="0">
                <a:solidFill>
                  <a:schemeClr val="bg1"/>
                </a:solidFill>
              </a:rPr>
              <a:t>&amp; leveren</a:t>
            </a:r>
          </a:p>
        </p:txBody>
      </p:sp>
      <p:sp>
        <p:nvSpPr>
          <p:cNvPr id="81" name="Line 9">
            <a:extLst>
              <a:ext uri="{FF2B5EF4-FFF2-40B4-BE49-F238E27FC236}">
                <a16:creationId xmlns:a16="http://schemas.microsoft.com/office/drawing/2014/main" id="{74347CA7-31C4-4C4D-9EF6-A8A03A957B90}"/>
              </a:ext>
            </a:extLst>
          </p:cNvPr>
          <p:cNvSpPr>
            <a:spLocks noChangeShapeType="1"/>
          </p:cNvSpPr>
          <p:nvPr/>
        </p:nvSpPr>
        <p:spPr bwMode="auto">
          <a:xfrm>
            <a:off x="5897880" y="267779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600">
              <a:solidFill>
                <a:schemeClr val="bg1"/>
              </a:solidFill>
            </a:endParaRPr>
          </a:p>
        </p:txBody>
      </p:sp>
      <p:sp>
        <p:nvSpPr>
          <p:cNvPr id="82" name="Line 10">
            <a:extLst>
              <a:ext uri="{FF2B5EF4-FFF2-40B4-BE49-F238E27FC236}">
                <a16:creationId xmlns:a16="http://schemas.microsoft.com/office/drawing/2014/main" id="{D1D67DFD-F002-420D-8DB6-F1E159C7D498}"/>
              </a:ext>
            </a:extLst>
          </p:cNvPr>
          <p:cNvSpPr>
            <a:spLocks noChangeShapeType="1"/>
          </p:cNvSpPr>
          <p:nvPr/>
        </p:nvSpPr>
        <p:spPr bwMode="auto">
          <a:xfrm>
            <a:off x="5897880" y="3398520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600">
              <a:solidFill>
                <a:schemeClr val="bg1"/>
              </a:solidFill>
            </a:endParaRPr>
          </a:p>
        </p:txBody>
      </p:sp>
      <p:sp>
        <p:nvSpPr>
          <p:cNvPr id="83" name="Line 11">
            <a:extLst>
              <a:ext uri="{FF2B5EF4-FFF2-40B4-BE49-F238E27FC236}">
                <a16:creationId xmlns:a16="http://schemas.microsoft.com/office/drawing/2014/main" id="{BE7A8BCC-F616-4D3E-82FE-C4B9BF2CABCF}"/>
              </a:ext>
            </a:extLst>
          </p:cNvPr>
          <p:cNvSpPr>
            <a:spLocks noChangeShapeType="1"/>
          </p:cNvSpPr>
          <p:nvPr/>
        </p:nvSpPr>
        <p:spPr bwMode="auto">
          <a:xfrm>
            <a:off x="5897880" y="4262120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600">
              <a:solidFill>
                <a:schemeClr val="bg1"/>
              </a:solidFill>
            </a:endParaRPr>
          </a:p>
        </p:txBody>
      </p:sp>
      <p:sp>
        <p:nvSpPr>
          <p:cNvPr id="84" name="Line 12">
            <a:extLst>
              <a:ext uri="{FF2B5EF4-FFF2-40B4-BE49-F238E27FC236}">
                <a16:creationId xmlns:a16="http://schemas.microsoft.com/office/drawing/2014/main" id="{FC0F6DDC-D8D8-4EEB-95C7-379BCE9540E6}"/>
              </a:ext>
            </a:extLst>
          </p:cNvPr>
          <p:cNvSpPr>
            <a:spLocks noChangeShapeType="1"/>
          </p:cNvSpPr>
          <p:nvPr/>
        </p:nvSpPr>
        <p:spPr bwMode="auto">
          <a:xfrm>
            <a:off x="5897880" y="498284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600">
              <a:solidFill>
                <a:schemeClr val="bg1"/>
              </a:solidFill>
            </a:endParaRPr>
          </a:p>
        </p:txBody>
      </p:sp>
      <p:sp>
        <p:nvSpPr>
          <p:cNvPr id="85" name="Line 13">
            <a:extLst>
              <a:ext uri="{FF2B5EF4-FFF2-40B4-BE49-F238E27FC236}">
                <a16:creationId xmlns:a16="http://schemas.microsoft.com/office/drawing/2014/main" id="{CC9ABA2C-8507-4A20-AAC4-FB7FD47C778F}"/>
              </a:ext>
            </a:extLst>
          </p:cNvPr>
          <p:cNvSpPr>
            <a:spLocks noChangeShapeType="1"/>
          </p:cNvSpPr>
          <p:nvPr/>
        </p:nvSpPr>
        <p:spPr bwMode="auto">
          <a:xfrm>
            <a:off x="5897880" y="5701983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600">
              <a:solidFill>
                <a:schemeClr val="bg1"/>
              </a:solidFill>
            </a:endParaRPr>
          </a:p>
        </p:txBody>
      </p:sp>
      <p:sp>
        <p:nvSpPr>
          <p:cNvPr id="86" name="Rectangle 14">
            <a:extLst>
              <a:ext uri="{FF2B5EF4-FFF2-40B4-BE49-F238E27FC236}">
                <a16:creationId xmlns:a16="http://schemas.microsoft.com/office/drawing/2014/main" id="{B8484DCB-A2B1-4BEE-996F-A2679DC136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7025" y="1321435"/>
            <a:ext cx="935038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nl-NL" altLang="nl-NL" b="1" dirty="0"/>
              <a:t>Process</a:t>
            </a:r>
          </a:p>
        </p:txBody>
      </p:sp>
      <p:sp>
        <p:nvSpPr>
          <p:cNvPr id="87" name="Rectangle 15">
            <a:extLst>
              <a:ext uri="{FF2B5EF4-FFF2-40B4-BE49-F238E27FC236}">
                <a16:creationId xmlns:a16="http://schemas.microsoft.com/office/drawing/2014/main" id="{DAA584B9-506E-44CB-B3BF-7B769969B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7258" y="2822258"/>
            <a:ext cx="15113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600" dirty="0"/>
              <a:t>Witte vellen</a:t>
            </a:r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AA031553-8538-4A65-9B0E-96C58ACBC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0085" y="2679383"/>
            <a:ext cx="15113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400" b="1" dirty="0"/>
              <a:t>Genummerde vellen</a:t>
            </a:r>
          </a:p>
          <a:p>
            <a:pPr algn="ctr">
              <a:buFontTx/>
              <a:buChar char="•"/>
            </a:pPr>
            <a:r>
              <a:rPr lang="nl-NL" altLang="nl-NL" sz="1400" dirty="0"/>
              <a:t> </a:t>
            </a:r>
            <a:r>
              <a:rPr lang="nl-NL" altLang="nl-NL" sz="1400" i="1" dirty="0"/>
              <a:t>verkeerd genummerd</a:t>
            </a:r>
          </a:p>
          <a:p>
            <a:pPr algn="ctr">
              <a:buFontTx/>
              <a:buChar char="•"/>
            </a:pPr>
            <a:r>
              <a:rPr lang="nl-NL" altLang="nl-NL" sz="1400" i="1" dirty="0"/>
              <a:t> nummer op verkeerde plek</a:t>
            </a:r>
          </a:p>
          <a:p>
            <a:pPr algn="ctr">
              <a:buFontTx/>
              <a:buChar char="•"/>
            </a:pPr>
            <a:r>
              <a:rPr lang="nl-NL" altLang="nl-NL" sz="1400" i="1" dirty="0"/>
              <a:t> vlekkerige inkt</a:t>
            </a:r>
          </a:p>
        </p:txBody>
      </p:sp>
      <p:sp>
        <p:nvSpPr>
          <p:cNvPr id="89" name="Rectangle 17">
            <a:extLst>
              <a:ext uri="{FF2B5EF4-FFF2-40B4-BE49-F238E27FC236}">
                <a16:creationId xmlns:a16="http://schemas.microsoft.com/office/drawing/2014/main" id="{F8AB57CB-F3E3-4914-8BAE-B0642B56BD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5820" y="3471545"/>
            <a:ext cx="15113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600"/>
              <a:t>Genummerde vellen</a:t>
            </a:r>
          </a:p>
        </p:txBody>
      </p:sp>
      <p:sp>
        <p:nvSpPr>
          <p:cNvPr id="90" name="Rectangle 18">
            <a:extLst>
              <a:ext uri="{FF2B5EF4-FFF2-40B4-BE49-F238E27FC236}">
                <a16:creationId xmlns:a16="http://schemas.microsoft.com/office/drawing/2014/main" id="{D057F335-9D7D-4A83-993A-34D39A0DE5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2960" y="3583940"/>
            <a:ext cx="15113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400" b="1" dirty="0"/>
              <a:t>Dubbel gevouwen vellen</a:t>
            </a:r>
          </a:p>
          <a:p>
            <a:pPr algn="ctr">
              <a:buFontTx/>
              <a:buChar char="•"/>
            </a:pPr>
            <a:r>
              <a:rPr lang="nl-NL" altLang="nl-NL" sz="1400" dirty="0"/>
              <a:t> </a:t>
            </a:r>
            <a:r>
              <a:rPr lang="nl-NL" altLang="nl-NL" sz="1400" i="1" dirty="0"/>
              <a:t>niet scherp gevouwen</a:t>
            </a:r>
          </a:p>
          <a:p>
            <a:pPr algn="ctr">
              <a:buFontTx/>
              <a:buChar char="•"/>
            </a:pPr>
            <a:r>
              <a:rPr lang="nl-NL" altLang="nl-NL" sz="1400" i="1" dirty="0"/>
              <a:t> verkeerd dubbel gevouwen zodat </a:t>
            </a:r>
          </a:p>
          <a:p>
            <a:pPr algn="ctr"/>
            <a:r>
              <a:rPr lang="nl-NL" altLang="nl-NL" sz="1400" i="1" dirty="0"/>
              <a:t>nummer niet op de vleugel komt</a:t>
            </a:r>
          </a:p>
        </p:txBody>
      </p:sp>
      <p:sp>
        <p:nvSpPr>
          <p:cNvPr id="91" name="Rectangle 19">
            <a:extLst>
              <a:ext uri="{FF2B5EF4-FFF2-40B4-BE49-F238E27FC236}">
                <a16:creationId xmlns:a16="http://schemas.microsoft.com/office/drawing/2014/main" id="{568547FD-A3C7-4A4A-85CB-FD41928C59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7258" y="4263708"/>
            <a:ext cx="15113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600"/>
              <a:t>Dubbel gevouwen vellen</a:t>
            </a:r>
          </a:p>
        </p:txBody>
      </p:sp>
      <p:sp>
        <p:nvSpPr>
          <p:cNvPr id="92" name="Rectangle 20">
            <a:extLst>
              <a:ext uri="{FF2B5EF4-FFF2-40B4-BE49-F238E27FC236}">
                <a16:creationId xmlns:a16="http://schemas.microsoft.com/office/drawing/2014/main" id="{9E98F13B-3F79-4C3B-B84D-4C87642442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2960" y="4479608"/>
            <a:ext cx="15113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400" b="1" dirty="0"/>
              <a:t>Neus gevouwen vellen</a:t>
            </a:r>
          </a:p>
          <a:p>
            <a:pPr algn="ctr">
              <a:buFontTx/>
              <a:buChar char="•"/>
            </a:pPr>
            <a:r>
              <a:rPr lang="nl-NL" altLang="nl-NL" sz="1400" dirty="0"/>
              <a:t> </a:t>
            </a:r>
            <a:r>
              <a:rPr lang="nl-NL" altLang="nl-NL" sz="1400" i="1" dirty="0"/>
              <a:t>niet scherp gevouwen</a:t>
            </a:r>
          </a:p>
          <a:p>
            <a:pPr algn="ctr">
              <a:buFontTx/>
              <a:buChar char="•"/>
            </a:pPr>
            <a:r>
              <a:rPr lang="nl-NL" altLang="nl-NL" sz="1400" i="1" dirty="0"/>
              <a:t> verkeerd gevouwen zodat </a:t>
            </a:r>
          </a:p>
          <a:p>
            <a:pPr algn="ctr"/>
            <a:r>
              <a:rPr lang="nl-NL" altLang="nl-NL" sz="1400" i="1" dirty="0"/>
              <a:t>Verkeerd type ontstaat</a:t>
            </a:r>
          </a:p>
        </p:txBody>
      </p:sp>
      <p:sp>
        <p:nvSpPr>
          <p:cNvPr id="93" name="Rectangle 21">
            <a:extLst>
              <a:ext uri="{FF2B5EF4-FFF2-40B4-BE49-F238E27FC236}">
                <a16:creationId xmlns:a16="http://schemas.microsoft.com/office/drawing/2014/main" id="{7FEADF49-A841-42A1-A045-5FACFAAA4D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1720" y="4982845"/>
            <a:ext cx="15113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600"/>
              <a:t>Neus gevouwen vellen</a:t>
            </a:r>
          </a:p>
        </p:txBody>
      </p:sp>
      <p:sp>
        <p:nvSpPr>
          <p:cNvPr id="94" name="Rectangle 22">
            <a:extLst>
              <a:ext uri="{FF2B5EF4-FFF2-40B4-BE49-F238E27FC236}">
                <a16:creationId xmlns:a16="http://schemas.microsoft.com/office/drawing/2014/main" id="{A77D5DAF-8750-4D29-A645-6DBA307018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1523" y="5290185"/>
            <a:ext cx="15113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400" b="1" dirty="0"/>
              <a:t>Vliegtuig Jager</a:t>
            </a:r>
          </a:p>
          <a:p>
            <a:pPr algn="ctr">
              <a:buFontTx/>
              <a:buChar char="•"/>
            </a:pPr>
            <a:r>
              <a:rPr lang="nl-NL" altLang="nl-NL" sz="1400" i="1" dirty="0"/>
              <a:t> verkeerd gevouwen</a:t>
            </a:r>
          </a:p>
        </p:txBody>
      </p:sp>
      <p:sp>
        <p:nvSpPr>
          <p:cNvPr id="95" name="Rectangle 23">
            <a:extLst>
              <a:ext uri="{FF2B5EF4-FFF2-40B4-BE49-F238E27FC236}">
                <a16:creationId xmlns:a16="http://schemas.microsoft.com/office/drawing/2014/main" id="{E1229A84-138A-4FA1-8DAD-C466C30785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7258" y="5846445"/>
            <a:ext cx="15113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600"/>
              <a:t>Vliegtuig Jager</a:t>
            </a:r>
          </a:p>
        </p:txBody>
      </p:sp>
      <p:sp>
        <p:nvSpPr>
          <p:cNvPr id="96" name="Rectangle 24">
            <a:extLst>
              <a:ext uri="{FF2B5EF4-FFF2-40B4-BE49-F238E27FC236}">
                <a16:creationId xmlns:a16="http://schemas.microsoft.com/office/drawing/2014/main" id="{BCCE23CD-F473-4731-A78E-B4A7C05DA3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4548" y="1855153"/>
            <a:ext cx="15113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400" b="1" dirty="0"/>
              <a:t>Witte vellen</a:t>
            </a:r>
          </a:p>
          <a:p>
            <a:pPr algn="ctr">
              <a:buFontTx/>
              <a:buChar char="•"/>
            </a:pPr>
            <a:r>
              <a:rPr lang="nl-NL" altLang="nl-NL" sz="1400" i="1" dirty="0"/>
              <a:t> te zwaar papier ingekocht</a:t>
            </a:r>
          </a:p>
          <a:p>
            <a:pPr algn="ctr"/>
            <a:r>
              <a:rPr lang="nl-NL" altLang="nl-NL" sz="1400" i="1" dirty="0"/>
              <a:t>zodat de zweeftijd korter wordt</a:t>
            </a:r>
          </a:p>
        </p:txBody>
      </p:sp>
      <p:sp>
        <p:nvSpPr>
          <p:cNvPr id="97" name="Rectangle 25">
            <a:extLst>
              <a:ext uri="{FF2B5EF4-FFF2-40B4-BE49-F238E27FC236}">
                <a16:creationId xmlns:a16="http://schemas.microsoft.com/office/drawing/2014/main" id="{05C892A7-2455-4E0B-B809-6CD5129F2CB8}"/>
              </a:ext>
            </a:extLst>
          </p:cNvPr>
          <p:cNvSpPr txBox="1">
            <a:spLocks noChangeArrowheads="1"/>
          </p:cNvSpPr>
          <p:nvPr/>
        </p:nvSpPr>
        <p:spPr>
          <a:xfrm>
            <a:off x="2290446" y="-88265"/>
            <a:ext cx="7404100" cy="381000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nl-NL" altLang="nl-NL" sz="2600" b="1" dirty="0"/>
            </a:br>
            <a:r>
              <a:rPr lang="nl-NL" altLang="nl-NL" sz="2600" b="1" dirty="0"/>
              <a:t>Voorbeeld SIPOC met risico’s per stap</a:t>
            </a:r>
            <a:br>
              <a:rPr lang="nl-NL" altLang="nl-NL" sz="2600" b="1" dirty="0"/>
            </a:br>
            <a:r>
              <a:rPr lang="nl-NL" altLang="nl-NL" sz="2600" b="1" dirty="0"/>
              <a:t>Papieren vliegtuig vouwen</a:t>
            </a:r>
          </a:p>
        </p:txBody>
      </p:sp>
    </p:spTree>
    <p:extLst>
      <p:ext uri="{BB962C8B-B14F-4D97-AF65-F5344CB8AC3E}">
        <p14:creationId xmlns:p14="http://schemas.microsoft.com/office/powerpoint/2010/main" val="250445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374" y="1147570"/>
            <a:ext cx="6886959" cy="450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33443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1426</TotalTime>
  <Words>253</Words>
  <Application>Microsoft Office PowerPoint</Application>
  <PresentationFormat>Breedbeeld</PresentationFormat>
  <Paragraphs>152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Voorbeeld Sipoc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Gosse</dc:creator>
  <cp:lastModifiedBy>gosse korte</cp:lastModifiedBy>
  <cp:revision>7</cp:revision>
  <dcterms:created xsi:type="dcterms:W3CDTF">2017-03-24T09:37:05Z</dcterms:created>
  <dcterms:modified xsi:type="dcterms:W3CDTF">2017-06-06T08:10:12Z</dcterms:modified>
</cp:coreProperties>
</file>